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9"/>
  </p:notesMasterIdLst>
  <p:sldIdLst>
    <p:sldId id="260" r:id="rId2"/>
    <p:sldId id="2970" r:id="rId3"/>
    <p:sldId id="258" r:id="rId4"/>
    <p:sldId id="2981" r:id="rId5"/>
    <p:sldId id="2982" r:id="rId6"/>
    <p:sldId id="2983" r:id="rId7"/>
    <p:sldId id="2984" r:id="rId8"/>
    <p:sldId id="2985" r:id="rId9"/>
    <p:sldId id="2972" r:id="rId10"/>
    <p:sldId id="2980" r:id="rId11"/>
    <p:sldId id="2974" r:id="rId12"/>
    <p:sldId id="2975" r:id="rId13"/>
    <p:sldId id="2971" r:id="rId14"/>
    <p:sldId id="2976" r:id="rId15"/>
    <p:sldId id="2977" r:id="rId16"/>
    <p:sldId id="259" r:id="rId17"/>
    <p:sldId id="2979"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i Xing (Cindy)" initials="LX(" lastIdx="1" clrIdx="0">
    <p:extLst>
      <p:ext uri="{19B8F6BF-5375-455C-9EA6-DF929625EA0E}">
        <p15:presenceInfo xmlns:p15="http://schemas.microsoft.com/office/powerpoint/2012/main" userId="S-1-5-21-147214757-305610072-1517763936-462796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7D6D9"/>
    <a:srgbClr val="1585AB"/>
    <a:srgbClr val="5CBAD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667" autoAdjust="0"/>
    <p:restoredTop sz="91657" autoAdjust="0"/>
  </p:normalViewPr>
  <p:slideViewPr>
    <p:cSldViewPr snapToGrid="0" snapToObjects="1">
      <p:cViewPr>
        <p:scale>
          <a:sx n="78" d="100"/>
          <a:sy n="78" d="100"/>
        </p:scale>
        <p:origin x="254" y="1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diagrams/_rels/data2.xml.rels><?xml version="1.0" encoding="UTF-8" standalone="yes"?>
<Relationships xmlns="http://schemas.openxmlformats.org/package/2006/relationships"><Relationship Id="rId1" Type="http://schemas.openxmlformats.org/officeDocument/2006/relationships/image" Target="../media/image7.png"/></Relationships>
</file>

<file path=ppt/diagrams/_rels/drawing2.xml.rels><?xml version="1.0" encoding="UTF-8" standalone="yes"?>
<Relationships xmlns="http://schemas.openxmlformats.org/package/2006/relationships"><Relationship Id="rId1" Type="http://schemas.openxmlformats.org/officeDocument/2006/relationships/image" Target="../media/image7.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E6F44DA-94FE-46F2-AC78-C3AA7A56D710}" type="doc">
      <dgm:prSet loTypeId="urn:microsoft.com/office/officeart/2009/3/layout/StepUpProcess" loCatId="process" qsTypeId="urn:microsoft.com/office/officeart/2005/8/quickstyle/simple4" qsCatId="simple" csTypeId="urn:microsoft.com/office/officeart/2005/8/colors/accent1_2" csCatId="accent1" phldr="1"/>
      <dgm:spPr/>
      <dgm:t>
        <a:bodyPr/>
        <a:lstStyle/>
        <a:p>
          <a:endParaRPr lang="en-US"/>
        </a:p>
      </dgm:t>
    </dgm:pt>
    <dgm:pt modelId="{FB64F827-13D2-4743-8950-4E378D3FDFC7}">
      <dgm:prSet custT="1"/>
      <dgm:spPr/>
      <dgm:t>
        <a:bodyPr/>
        <a:lstStyle/>
        <a:p>
          <a:r>
            <a:rPr lang="en-US" sz="2800" b="0" baseline="0" dirty="0">
              <a:latin typeface="+mn-lt"/>
            </a:rPr>
            <a:t>Windows Container Networking Architecture</a:t>
          </a:r>
          <a:endParaRPr lang="en-US" sz="2200" b="0" dirty="0">
            <a:latin typeface="+mn-lt"/>
          </a:endParaRPr>
        </a:p>
      </dgm:t>
    </dgm:pt>
    <dgm:pt modelId="{D08C86EB-C8C4-4810-BDDC-74D011580F14}" type="parTrans" cxnId="{72A13DC8-60A1-4506-AEE6-F27D52093DE7}">
      <dgm:prSet/>
      <dgm:spPr/>
      <dgm:t>
        <a:bodyPr/>
        <a:lstStyle/>
        <a:p>
          <a:endParaRPr lang="en-US" b="0">
            <a:latin typeface="+mn-lt"/>
          </a:endParaRPr>
        </a:p>
      </dgm:t>
    </dgm:pt>
    <dgm:pt modelId="{16ACF3C6-541E-4096-8D7B-F144EBD6FE0B}" type="sibTrans" cxnId="{72A13DC8-60A1-4506-AEE6-F27D52093DE7}">
      <dgm:prSet/>
      <dgm:spPr/>
      <dgm:t>
        <a:bodyPr/>
        <a:lstStyle/>
        <a:p>
          <a:endParaRPr lang="en-US" b="0">
            <a:latin typeface="+mn-lt"/>
          </a:endParaRPr>
        </a:p>
      </dgm:t>
    </dgm:pt>
    <dgm:pt modelId="{4CDE94F8-55F9-4212-A004-79BEAA88580C}">
      <dgm:prSet custT="1"/>
      <dgm:spPr/>
      <dgm:t>
        <a:bodyPr/>
        <a:lstStyle/>
        <a:p>
          <a:r>
            <a:rPr lang="en-US" sz="2800" b="0" baseline="0" dirty="0">
              <a:latin typeface="+mn-lt"/>
            </a:rPr>
            <a:t>Kubernetes Networking - Windows</a:t>
          </a:r>
          <a:endParaRPr lang="en-US" sz="2200" b="0" dirty="0">
            <a:latin typeface="+mn-lt"/>
          </a:endParaRPr>
        </a:p>
      </dgm:t>
    </dgm:pt>
    <dgm:pt modelId="{683A05B6-574C-4709-B36B-845E1AA46459}" type="parTrans" cxnId="{203E7518-5AB8-4430-877B-724480674309}">
      <dgm:prSet/>
      <dgm:spPr/>
      <dgm:t>
        <a:bodyPr/>
        <a:lstStyle/>
        <a:p>
          <a:endParaRPr lang="en-US" b="0">
            <a:latin typeface="+mn-lt"/>
          </a:endParaRPr>
        </a:p>
      </dgm:t>
    </dgm:pt>
    <dgm:pt modelId="{301BAAA1-3A45-4FA9-B025-494F0474C8A9}" type="sibTrans" cxnId="{203E7518-5AB8-4430-877B-724480674309}">
      <dgm:prSet/>
      <dgm:spPr/>
      <dgm:t>
        <a:bodyPr/>
        <a:lstStyle/>
        <a:p>
          <a:endParaRPr lang="en-US" b="0">
            <a:latin typeface="+mn-lt"/>
          </a:endParaRPr>
        </a:p>
      </dgm:t>
    </dgm:pt>
    <dgm:pt modelId="{0742DE70-867A-4430-966F-C9167270CBBE}">
      <dgm:prSet custT="1"/>
      <dgm:spPr/>
      <dgm:t>
        <a:bodyPr/>
        <a:lstStyle/>
        <a:p>
          <a:r>
            <a:rPr lang="en-US" sz="2800" b="0" baseline="0" dirty="0">
              <a:latin typeface="+mn-lt"/>
            </a:rPr>
            <a:t>Windows CNI Plugin</a:t>
          </a:r>
          <a:endParaRPr lang="en-US" sz="2200" b="0" dirty="0">
            <a:latin typeface="+mn-lt"/>
          </a:endParaRPr>
        </a:p>
      </dgm:t>
    </dgm:pt>
    <dgm:pt modelId="{F52EA7CF-95B8-4FD8-A5D5-438C200D5C9A}" type="parTrans" cxnId="{3730DFF9-74FD-466A-85DD-A46D928BE05B}">
      <dgm:prSet/>
      <dgm:spPr/>
      <dgm:t>
        <a:bodyPr/>
        <a:lstStyle/>
        <a:p>
          <a:endParaRPr lang="en-US" b="0">
            <a:latin typeface="+mn-lt"/>
          </a:endParaRPr>
        </a:p>
      </dgm:t>
    </dgm:pt>
    <dgm:pt modelId="{6F4D58FA-FA26-423A-957C-000755E76C24}" type="sibTrans" cxnId="{3730DFF9-74FD-466A-85DD-A46D928BE05B}">
      <dgm:prSet/>
      <dgm:spPr/>
      <dgm:t>
        <a:bodyPr/>
        <a:lstStyle/>
        <a:p>
          <a:endParaRPr lang="en-US" b="0">
            <a:latin typeface="+mn-lt"/>
          </a:endParaRPr>
        </a:p>
      </dgm:t>
    </dgm:pt>
    <dgm:pt modelId="{C9D4A4E9-67C1-4A1A-9270-85C6E2CAB455}">
      <dgm:prSet custT="1"/>
      <dgm:spPr/>
      <dgm:t>
        <a:bodyPr/>
        <a:lstStyle/>
        <a:p>
          <a:r>
            <a:rPr lang="en-US" sz="2800" b="0" baseline="0" dirty="0">
              <a:latin typeface="+mn-lt"/>
            </a:rPr>
            <a:t>Demo &amp; </a:t>
          </a:r>
          <a:r>
            <a:rPr lang="en-US" sz="2400" b="0" baseline="0" dirty="0">
              <a:latin typeface="+mn-lt"/>
            </a:rPr>
            <a:t>Troubleshooting</a:t>
          </a:r>
        </a:p>
      </dgm:t>
    </dgm:pt>
    <dgm:pt modelId="{16C90127-5AD2-4738-B2B0-39C0738E7078}" type="sibTrans" cxnId="{F98629E5-D1FE-4316-96B3-B5F26EE1C3B2}">
      <dgm:prSet/>
      <dgm:spPr/>
      <dgm:t>
        <a:bodyPr/>
        <a:lstStyle/>
        <a:p>
          <a:endParaRPr lang="en-US" b="0">
            <a:latin typeface="+mn-lt"/>
          </a:endParaRPr>
        </a:p>
      </dgm:t>
    </dgm:pt>
    <dgm:pt modelId="{F622279E-B6A5-4C4F-9819-6A70AA79873F}" type="parTrans" cxnId="{F98629E5-D1FE-4316-96B3-B5F26EE1C3B2}">
      <dgm:prSet/>
      <dgm:spPr/>
      <dgm:t>
        <a:bodyPr/>
        <a:lstStyle/>
        <a:p>
          <a:endParaRPr lang="en-US" b="0">
            <a:latin typeface="+mn-lt"/>
          </a:endParaRPr>
        </a:p>
      </dgm:t>
    </dgm:pt>
    <dgm:pt modelId="{412D859B-EB0A-4A8A-8A96-815F54CB5391}" type="pres">
      <dgm:prSet presAssocID="{0E6F44DA-94FE-46F2-AC78-C3AA7A56D710}" presName="rootnode" presStyleCnt="0">
        <dgm:presLayoutVars>
          <dgm:chMax/>
          <dgm:chPref/>
          <dgm:dir/>
          <dgm:animLvl val="lvl"/>
        </dgm:presLayoutVars>
      </dgm:prSet>
      <dgm:spPr/>
      <dgm:t>
        <a:bodyPr/>
        <a:lstStyle/>
        <a:p>
          <a:endParaRPr lang="en-US"/>
        </a:p>
      </dgm:t>
    </dgm:pt>
    <dgm:pt modelId="{185E4B18-D010-464D-A3BE-6F967ED512F5}" type="pres">
      <dgm:prSet presAssocID="{FB64F827-13D2-4743-8950-4E378D3FDFC7}" presName="composite" presStyleCnt="0"/>
      <dgm:spPr/>
    </dgm:pt>
    <dgm:pt modelId="{E3DA494C-CAC5-4A18-AABB-B27605C06F54}" type="pres">
      <dgm:prSet presAssocID="{FB64F827-13D2-4743-8950-4E378D3FDFC7}" presName="LShape" presStyleLbl="alignNode1" presStyleIdx="0" presStyleCnt="7"/>
      <dgm:spPr/>
    </dgm:pt>
    <dgm:pt modelId="{05234CE7-362E-4A9E-8FE1-B10C1F23CECB}" type="pres">
      <dgm:prSet presAssocID="{FB64F827-13D2-4743-8950-4E378D3FDFC7}" presName="ParentText" presStyleLbl="revTx" presStyleIdx="0" presStyleCnt="4">
        <dgm:presLayoutVars>
          <dgm:chMax val="0"/>
          <dgm:chPref val="0"/>
          <dgm:bulletEnabled val="1"/>
        </dgm:presLayoutVars>
      </dgm:prSet>
      <dgm:spPr/>
      <dgm:t>
        <a:bodyPr/>
        <a:lstStyle/>
        <a:p>
          <a:endParaRPr lang="en-US"/>
        </a:p>
      </dgm:t>
    </dgm:pt>
    <dgm:pt modelId="{A344089A-196B-481A-8006-6BC7E5BC0D51}" type="pres">
      <dgm:prSet presAssocID="{FB64F827-13D2-4743-8950-4E378D3FDFC7}" presName="Triangle" presStyleLbl="alignNode1" presStyleIdx="1" presStyleCnt="7"/>
      <dgm:spPr/>
    </dgm:pt>
    <dgm:pt modelId="{4ECAF253-21D8-4EC1-B7EB-2E1A0C6EEECA}" type="pres">
      <dgm:prSet presAssocID="{16ACF3C6-541E-4096-8D7B-F144EBD6FE0B}" presName="sibTrans" presStyleCnt="0"/>
      <dgm:spPr/>
    </dgm:pt>
    <dgm:pt modelId="{F55B4E34-D155-4978-9052-9DA1E6EB234D}" type="pres">
      <dgm:prSet presAssocID="{16ACF3C6-541E-4096-8D7B-F144EBD6FE0B}" presName="space" presStyleCnt="0"/>
      <dgm:spPr/>
    </dgm:pt>
    <dgm:pt modelId="{56D33641-4712-434D-90C2-CC03545802E7}" type="pres">
      <dgm:prSet presAssocID="{4CDE94F8-55F9-4212-A004-79BEAA88580C}" presName="composite" presStyleCnt="0"/>
      <dgm:spPr/>
    </dgm:pt>
    <dgm:pt modelId="{C0F4D916-B741-4213-848B-6AD8F809A087}" type="pres">
      <dgm:prSet presAssocID="{4CDE94F8-55F9-4212-A004-79BEAA88580C}" presName="LShape" presStyleLbl="alignNode1" presStyleIdx="2" presStyleCnt="7"/>
      <dgm:spPr/>
    </dgm:pt>
    <dgm:pt modelId="{FF322DD6-EDAB-4BCF-A463-9B6F9C2C76FF}" type="pres">
      <dgm:prSet presAssocID="{4CDE94F8-55F9-4212-A004-79BEAA88580C}" presName="ParentText" presStyleLbl="revTx" presStyleIdx="1" presStyleCnt="4">
        <dgm:presLayoutVars>
          <dgm:chMax val="0"/>
          <dgm:chPref val="0"/>
          <dgm:bulletEnabled val="1"/>
        </dgm:presLayoutVars>
      </dgm:prSet>
      <dgm:spPr/>
      <dgm:t>
        <a:bodyPr/>
        <a:lstStyle/>
        <a:p>
          <a:endParaRPr lang="en-US"/>
        </a:p>
      </dgm:t>
    </dgm:pt>
    <dgm:pt modelId="{2E2E6335-0940-4747-B9DB-6003542FFA41}" type="pres">
      <dgm:prSet presAssocID="{4CDE94F8-55F9-4212-A004-79BEAA88580C}" presName="Triangle" presStyleLbl="alignNode1" presStyleIdx="3" presStyleCnt="7"/>
      <dgm:spPr/>
    </dgm:pt>
    <dgm:pt modelId="{E037DF59-B084-4A10-819F-D482A15911D6}" type="pres">
      <dgm:prSet presAssocID="{301BAAA1-3A45-4FA9-B025-494F0474C8A9}" presName="sibTrans" presStyleCnt="0"/>
      <dgm:spPr/>
    </dgm:pt>
    <dgm:pt modelId="{2105311D-98A2-4429-8F18-DCA10490BEBF}" type="pres">
      <dgm:prSet presAssocID="{301BAAA1-3A45-4FA9-B025-494F0474C8A9}" presName="space" presStyleCnt="0"/>
      <dgm:spPr/>
    </dgm:pt>
    <dgm:pt modelId="{290FD9F3-9E09-4B03-8C10-1DF8C1CBAC40}" type="pres">
      <dgm:prSet presAssocID="{0742DE70-867A-4430-966F-C9167270CBBE}" presName="composite" presStyleCnt="0"/>
      <dgm:spPr/>
    </dgm:pt>
    <dgm:pt modelId="{B45A4E29-4EA3-4266-9FE1-91B2B739E06F}" type="pres">
      <dgm:prSet presAssocID="{0742DE70-867A-4430-966F-C9167270CBBE}" presName="LShape" presStyleLbl="alignNode1" presStyleIdx="4" presStyleCnt="7"/>
      <dgm:spPr/>
    </dgm:pt>
    <dgm:pt modelId="{AC62C483-672D-4CB7-9A8A-082CFC66DEFB}" type="pres">
      <dgm:prSet presAssocID="{0742DE70-867A-4430-966F-C9167270CBBE}" presName="ParentText" presStyleLbl="revTx" presStyleIdx="2" presStyleCnt="4">
        <dgm:presLayoutVars>
          <dgm:chMax val="0"/>
          <dgm:chPref val="0"/>
          <dgm:bulletEnabled val="1"/>
        </dgm:presLayoutVars>
      </dgm:prSet>
      <dgm:spPr/>
      <dgm:t>
        <a:bodyPr/>
        <a:lstStyle/>
        <a:p>
          <a:endParaRPr lang="en-US"/>
        </a:p>
      </dgm:t>
    </dgm:pt>
    <dgm:pt modelId="{325872B1-FADF-443A-8132-08FB936A0D16}" type="pres">
      <dgm:prSet presAssocID="{0742DE70-867A-4430-966F-C9167270CBBE}" presName="Triangle" presStyleLbl="alignNode1" presStyleIdx="5" presStyleCnt="7"/>
      <dgm:spPr/>
    </dgm:pt>
    <dgm:pt modelId="{227BD657-F1C0-4318-92F8-C75936C388FB}" type="pres">
      <dgm:prSet presAssocID="{6F4D58FA-FA26-423A-957C-000755E76C24}" presName="sibTrans" presStyleCnt="0"/>
      <dgm:spPr/>
    </dgm:pt>
    <dgm:pt modelId="{339050F1-9D2B-457A-B7B4-84F429B61745}" type="pres">
      <dgm:prSet presAssocID="{6F4D58FA-FA26-423A-957C-000755E76C24}" presName="space" presStyleCnt="0"/>
      <dgm:spPr/>
    </dgm:pt>
    <dgm:pt modelId="{64A9C94D-A8CE-496F-BA1C-FF694E6547E3}" type="pres">
      <dgm:prSet presAssocID="{C9D4A4E9-67C1-4A1A-9270-85C6E2CAB455}" presName="composite" presStyleCnt="0"/>
      <dgm:spPr/>
    </dgm:pt>
    <dgm:pt modelId="{8151C5D4-B153-4A4D-AD68-5542AE79135C}" type="pres">
      <dgm:prSet presAssocID="{C9D4A4E9-67C1-4A1A-9270-85C6E2CAB455}" presName="LShape" presStyleLbl="alignNode1" presStyleIdx="6" presStyleCnt="7"/>
      <dgm:spPr/>
    </dgm:pt>
    <dgm:pt modelId="{53D53329-A997-42F3-AC0C-217E4BE24F21}" type="pres">
      <dgm:prSet presAssocID="{C9D4A4E9-67C1-4A1A-9270-85C6E2CAB455}" presName="ParentText" presStyleLbl="revTx" presStyleIdx="3" presStyleCnt="4">
        <dgm:presLayoutVars>
          <dgm:chMax val="0"/>
          <dgm:chPref val="0"/>
          <dgm:bulletEnabled val="1"/>
        </dgm:presLayoutVars>
      </dgm:prSet>
      <dgm:spPr/>
      <dgm:t>
        <a:bodyPr/>
        <a:lstStyle/>
        <a:p>
          <a:endParaRPr lang="en-US"/>
        </a:p>
      </dgm:t>
    </dgm:pt>
  </dgm:ptLst>
  <dgm:cxnLst>
    <dgm:cxn modelId="{9B67F024-3319-4363-BF37-8D4186E41655}" type="presOf" srcId="{0742DE70-867A-4430-966F-C9167270CBBE}" destId="{AC62C483-672D-4CB7-9A8A-082CFC66DEFB}" srcOrd="0" destOrd="0" presId="urn:microsoft.com/office/officeart/2009/3/layout/StepUpProcess"/>
    <dgm:cxn modelId="{26FC5EC1-6AEC-4A08-8F35-86044AA44062}" type="presOf" srcId="{4CDE94F8-55F9-4212-A004-79BEAA88580C}" destId="{FF322DD6-EDAB-4BCF-A463-9B6F9C2C76FF}" srcOrd="0" destOrd="0" presId="urn:microsoft.com/office/officeart/2009/3/layout/StepUpProcess"/>
    <dgm:cxn modelId="{F98629E5-D1FE-4316-96B3-B5F26EE1C3B2}" srcId="{0E6F44DA-94FE-46F2-AC78-C3AA7A56D710}" destId="{C9D4A4E9-67C1-4A1A-9270-85C6E2CAB455}" srcOrd="3" destOrd="0" parTransId="{F622279E-B6A5-4C4F-9819-6A70AA79873F}" sibTransId="{16C90127-5AD2-4738-B2B0-39C0738E7078}"/>
    <dgm:cxn modelId="{72A13DC8-60A1-4506-AEE6-F27D52093DE7}" srcId="{0E6F44DA-94FE-46F2-AC78-C3AA7A56D710}" destId="{FB64F827-13D2-4743-8950-4E378D3FDFC7}" srcOrd="0" destOrd="0" parTransId="{D08C86EB-C8C4-4810-BDDC-74D011580F14}" sibTransId="{16ACF3C6-541E-4096-8D7B-F144EBD6FE0B}"/>
    <dgm:cxn modelId="{3730DFF9-74FD-466A-85DD-A46D928BE05B}" srcId="{0E6F44DA-94FE-46F2-AC78-C3AA7A56D710}" destId="{0742DE70-867A-4430-966F-C9167270CBBE}" srcOrd="2" destOrd="0" parTransId="{F52EA7CF-95B8-4FD8-A5D5-438C200D5C9A}" sibTransId="{6F4D58FA-FA26-423A-957C-000755E76C24}"/>
    <dgm:cxn modelId="{3AAF11DB-947A-4A11-B14C-3CAC48CF6570}" type="presOf" srcId="{FB64F827-13D2-4743-8950-4E378D3FDFC7}" destId="{05234CE7-362E-4A9E-8FE1-B10C1F23CECB}" srcOrd="0" destOrd="0" presId="urn:microsoft.com/office/officeart/2009/3/layout/StepUpProcess"/>
    <dgm:cxn modelId="{E985F663-C6E2-44BA-A5F0-07DEFE3D4BFB}" type="presOf" srcId="{C9D4A4E9-67C1-4A1A-9270-85C6E2CAB455}" destId="{53D53329-A997-42F3-AC0C-217E4BE24F21}" srcOrd="0" destOrd="0" presId="urn:microsoft.com/office/officeart/2009/3/layout/StepUpProcess"/>
    <dgm:cxn modelId="{8AFF7D73-1178-4A7D-9015-CE410F7239A6}" type="presOf" srcId="{0E6F44DA-94FE-46F2-AC78-C3AA7A56D710}" destId="{412D859B-EB0A-4A8A-8A96-815F54CB5391}" srcOrd="0" destOrd="0" presId="urn:microsoft.com/office/officeart/2009/3/layout/StepUpProcess"/>
    <dgm:cxn modelId="{203E7518-5AB8-4430-877B-724480674309}" srcId="{0E6F44DA-94FE-46F2-AC78-C3AA7A56D710}" destId="{4CDE94F8-55F9-4212-A004-79BEAA88580C}" srcOrd="1" destOrd="0" parTransId="{683A05B6-574C-4709-B36B-845E1AA46459}" sibTransId="{301BAAA1-3A45-4FA9-B025-494F0474C8A9}"/>
    <dgm:cxn modelId="{F3DD8DDC-2B7F-4EB1-A21D-58323712958E}" type="presParOf" srcId="{412D859B-EB0A-4A8A-8A96-815F54CB5391}" destId="{185E4B18-D010-464D-A3BE-6F967ED512F5}" srcOrd="0" destOrd="0" presId="urn:microsoft.com/office/officeart/2009/3/layout/StepUpProcess"/>
    <dgm:cxn modelId="{3443544C-20CB-49AE-BF98-38D38FB43FC0}" type="presParOf" srcId="{185E4B18-D010-464D-A3BE-6F967ED512F5}" destId="{E3DA494C-CAC5-4A18-AABB-B27605C06F54}" srcOrd="0" destOrd="0" presId="urn:microsoft.com/office/officeart/2009/3/layout/StepUpProcess"/>
    <dgm:cxn modelId="{4915655D-2693-43FE-A441-53228B594431}" type="presParOf" srcId="{185E4B18-D010-464D-A3BE-6F967ED512F5}" destId="{05234CE7-362E-4A9E-8FE1-B10C1F23CECB}" srcOrd="1" destOrd="0" presId="urn:microsoft.com/office/officeart/2009/3/layout/StepUpProcess"/>
    <dgm:cxn modelId="{A9082F31-9EB8-4A3F-92F0-82D5F84E6154}" type="presParOf" srcId="{185E4B18-D010-464D-A3BE-6F967ED512F5}" destId="{A344089A-196B-481A-8006-6BC7E5BC0D51}" srcOrd="2" destOrd="0" presId="urn:microsoft.com/office/officeart/2009/3/layout/StepUpProcess"/>
    <dgm:cxn modelId="{4CDE3D17-8E2F-42BC-A9DC-F842AD956912}" type="presParOf" srcId="{412D859B-EB0A-4A8A-8A96-815F54CB5391}" destId="{4ECAF253-21D8-4EC1-B7EB-2E1A0C6EEECA}" srcOrd="1" destOrd="0" presId="urn:microsoft.com/office/officeart/2009/3/layout/StepUpProcess"/>
    <dgm:cxn modelId="{5F7E8E00-67C3-4D4F-AB3D-27C96F077941}" type="presParOf" srcId="{4ECAF253-21D8-4EC1-B7EB-2E1A0C6EEECA}" destId="{F55B4E34-D155-4978-9052-9DA1E6EB234D}" srcOrd="0" destOrd="0" presId="urn:microsoft.com/office/officeart/2009/3/layout/StepUpProcess"/>
    <dgm:cxn modelId="{B081DDCD-EC80-4EDF-8EA2-7B3B0A11D37C}" type="presParOf" srcId="{412D859B-EB0A-4A8A-8A96-815F54CB5391}" destId="{56D33641-4712-434D-90C2-CC03545802E7}" srcOrd="2" destOrd="0" presId="urn:microsoft.com/office/officeart/2009/3/layout/StepUpProcess"/>
    <dgm:cxn modelId="{F6CB8C30-29DE-448B-8074-131E735AE9EA}" type="presParOf" srcId="{56D33641-4712-434D-90C2-CC03545802E7}" destId="{C0F4D916-B741-4213-848B-6AD8F809A087}" srcOrd="0" destOrd="0" presId="urn:microsoft.com/office/officeart/2009/3/layout/StepUpProcess"/>
    <dgm:cxn modelId="{BF61E0E6-2DBC-4ED7-BAEE-E66ED2ACA353}" type="presParOf" srcId="{56D33641-4712-434D-90C2-CC03545802E7}" destId="{FF322DD6-EDAB-4BCF-A463-9B6F9C2C76FF}" srcOrd="1" destOrd="0" presId="urn:microsoft.com/office/officeart/2009/3/layout/StepUpProcess"/>
    <dgm:cxn modelId="{1FEFF4DA-C8F1-40DF-984A-7C9045C77B91}" type="presParOf" srcId="{56D33641-4712-434D-90C2-CC03545802E7}" destId="{2E2E6335-0940-4747-B9DB-6003542FFA41}" srcOrd="2" destOrd="0" presId="urn:microsoft.com/office/officeart/2009/3/layout/StepUpProcess"/>
    <dgm:cxn modelId="{D07FB9C3-4E89-417D-9C64-2C9E5561D8BE}" type="presParOf" srcId="{412D859B-EB0A-4A8A-8A96-815F54CB5391}" destId="{E037DF59-B084-4A10-819F-D482A15911D6}" srcOrd="3" destOrd="0" presId="urn:microsoft.com/office/officeart/2009/3/layout/StepUpProcess"/>
    <dgm:cxn modelId="{3BF32D91-D39A-417F-9675-0CB3E7E423E1}" type="presParOf" srcId="{E037DF59-B084-4A10-819F-D482A15911D6}" destId="{2105311D-98A2-4429-8F18-DCA10490BEBF}" srcOrd="0" destOrd="0" presId="urn:microsoft.com/office/officeart/2009/3/layout/StepUpProcess"/>
    <dgm:cxn modelId="{D8CC6AEC-C000-4B0F-B496-771C67C62CE2}" type="presParOf" srcId="{412D859B-EB0A-4A8A-8A96-815F54CB5391}" destId="{290FD9F3-9E09-4B03-8C10-1DF8C1CBAC40}" srcOrd="4" destOrd="0" presId="urn:microsoft.com/office/officeart/2009/3/layout/StepUpProcess"/>
    <dgm:cxn modelId="{E3811A95-7910-46AD-9765-AD59CD6C9C42}" type="presParOf" srcId="{290FD9F3-9E09-4B03-8C10-1DF8C1CBAC40}" destId="{B45A4E29-4EA3-4266-9FE1-91B2B739E06F}" srcOrd="0" destOrd="0" presId="urn:microsoft.com/office/officeart/2009/3/layout/StepUpProcess"/>
    <dgm:cxn modelId="{A951E313-1B40-4264-AC8E-713AAD876EE7}" type="presParOf" srcId="{290FD9F3-9E09-4B03-8C10-1DF8C1CBAC40}" destId="{AC62C483-672D-4CB7-9A8A-082CFC66DEFB}" srcOrd="1" destOrd="0" presId="urn:microsoft.com/office/officeart/2009/3/layout/StepUpProcess"/>
    <dgm:cxn modelId="{F7DEDFAB-6C88-43A8-AFBB-E4F4CD65486B}" type="presParOf" srcId="{290FD9F3-9E09-4B03-8C10-1DF8C1CBAC40}" destId="{325872B1-FADF-443A-8132-08FB936A0D16}" srcOrd="2" destOrd="0" presId="urn:microsoft.com/office/officeart/2009/3/layout/StepUpProcess"/>
    <dgm:cxn modelId="{810396C2-262C-4721-ADC0-BA7F83C87823}" type="presParOf" srcId="{412D859B-EB0A-4A8A-8A96-815F54CB5391}" destId="{227BD657-F1C0-4318-92F8-C75936C388FB}" srcOrd="5" destOrd="0" presId="urn:microsoft.com/office/officeart/2009/3/layout/StepUpProcess"/>
    <dgm:cxn modelId="{658AAFF6-D6AF-4F1B-8796-4E8BC20CA772}" type="presParOf" srcId="{227BD657-F1C0-4318-92F8-C75936C388FB}" destId="{339050F1-9D2B-457A-B7B4-84F429B61745}" srcOrd="0" destOrd="0" presId="urn:microsoft.com/office/officeart/2009/3/layout/StepUpProcess"/>
    <dgm:cxn modelId="{E12DD893-0506-43FA-8BA2-1B633EA7F920}" type="presParOf" srcId="{412D859B-EB0A-4A8A-8A96-815F54CB5391}" destId="{64A9C94D-A8CE-496F-BA1C-FF694E6547E3}" srcOrd="6" destOrd="0" presId="urn:microsoft.com/office/officeart/2009/3/layout/StepUpProcess"/>
    <dgm:cxn modelId="{E39AFE1C-BA31-40C8-BEB6-1BCA69BD3662}" type="presParOf" srcId="{64A9C94D-A8CE-496F-BA1C-FF694E6547E3}" destId="{8151C5D4-B153-4A4D-AD68-5542AE79135C}" srcOrd="0" destOrd="0" presId="urn:microsoft.com/office/officeart/2009/3/layout/StepUpProcess"/>
    <dgm:cxn modelId="{3C60F128-C99A-462F-8134-EA683ABF882E}" type="presParOf" srcId="{64A9C94D-A8CE-496F-BA1C-FF694E6547E3}" destId="{53D53329-A997-42F3-AC0C-217E4BE24F21}" srcOrd="1" destOrd="0" presId="urn:microsoft.com/office/officeart/2009/3/layout/StepUpProcess"/>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84A488C-78B0-48B2-BFA0-33AEABFAB078}" type="doc">
      <dgm:prSet loTypeId="urn:microsoft.com/office/officeart/2008/layout/SquareAccentList" loCatId="list" qsTypeId="urn:microsoft.com/office/officeart/2005/8/quickstyle/simple5" qsCatId="simple" csTypeId="urn:microsoft.com/office/officeart/2005/8/colors/accent2_3" csCatId="accent2" phldr="1"/>
      <dgm:spPr/>
      <dgm:t>
        <a:bodyPr/>
        <a:lstStyle/>
        <a:p>
          <a:endParaRPr lang="en-US"/>
        </a:p>
      </dgm:t>
    </dgm:pt>
    <dgm:pt modelId="{D011A577-4950-4A8C-81FD-F3965DD114EC}">
      <dgm:prSet phldrT="[Text]" custT="1"/>
      <dgm:spPr>
        <a:blipFill rotWithShape="0">
          <a:blip xmlns:r="http://schemas.openxmlformats.org/officeDocument/2006/relationships" r:embed="rId1">
            <a:extLst>
              <a:ext uri="{28A0092B-C50C-407E-A947-70E740481C1C}">
                <a14:useLocalDpi xmlns:a14="http://schemas.microsoft.com/office/drawing/2010/main" val="0"/>
              </a:ext>
            </a:extLst>
          </a:blip>
          <a:srcRect/>
          <a:stretch>
            <a:fillRect t="-9000" b="-9000"/>
          </a:stretch>
        </a:blipFill>
      </dgm:spPr>
      <dgm:t>
        <a:bodyPr/>
        <a:lstStyle/>
        <a:p>
          <a:endParaRPr lang="en-US" sz="6000" dirty="0"/>
        </a:p>
      </dgm:t>
    </dgm:pt>
    <dgm:pt modelId="{0794FF73-0A6A-4821-B7E1-7342D5D5B7C9}" type="parTrans" cxnId="{7D31AD2C-C6CB-4D0A-8860-7E1BF4FC5BC7}">
      <dgm:prSet/>
      <dgm:spPr/>
      <dgm:t>
        <a:bodyPr/>
        <a:lstStyle/>
        <a:p>
          <a:endParaRPr lang="en-US" sz="2400"/>
        </a:p>
      </dgm:t>
    </dgm:pt>
    <dgm:pt modelId="{4B364433-F09E-4AD6-B12E-38F206A31723}" type="sibTrans" cxnId="{7D31AD2C-C6CB-4D0A-8860-7E1BF4FC5BC7}">
      <dgm:prSet/>
      <dgm:spPr/>
      <dgm:t>
        <a:bodyPr/>
        <a:lstStyle/>
        <a:p>
          <a:endParaRPr lang="en-US" sz="2400"/>
        </a:p>
      </dgm:t>
    </dgm:pt>
    <dgm:pt modelId="{F61A4D24-5C24-4F16-A48F-71594865127C}">
      <dgm:prSet phldrT="[Text]" custT="1"/>
      <dgm:spPr/>
      <dgm:t>
        <a:bodyPr/>
        <a:lstStyle/>
        <a:p>
          <a:r>
            <a:rPr lang="en-US" sz="2400" dirty="0"/>
            <a:t>Network Namespace</a:t>
          </a:r>
        </a:p>
      </dgm:t>
    </dgm:pt>
    <dgm:pt modelId="{0DAEA1CA-52B1-4292-B475-33609D6480F2}" type="parTrans" cxnId="{75102F1A-98A4-4C38-9577-4D6967C1A292}">
      <dgm:prSet/>
      <dgm:spPr/>
      <dgm:t>
        <a:bodyPr/>
        <a:lstStyle/>
        <a:p>
          <a:endParaRPr lang="en-US"/>
        </a:p>
      </dgm:t>
    </dgm:pt>
    <dgm:pt modelId="{628493E9-3F47-4B01-A70C-DC4488B92456}" type="sibTrans" cxnId="{75102F1A-98A4-4C38-9577-4D6967C1A292}">
      <dgm:prSet/>
      <dgm:spPr/>
      <dgm:t>
        <a:bodyPr/>
        <a:lstStyle/>
        <a:p>
          <a:endParaRPr lang="en-US"/>
        </a:p>
      </dgm:t>
    </dgm:pt>
    <dgm:pt modelId="{5A33FAD0-7284-4A9C-BB76-C926918FFC90}">
      <dgm:prSet phldrT="[Text]"/>
      <dgm:spPr/>
      <dgm:t>
        <a:bodyPr/>
        <a:lstStyle/>
        <a:p>
          <a:r>
            <a:rPr lang="en-US" dirty="0"/>
            <a:t>Bridge and IP Routing</a:t>
          </a:r>
        </a:p>
      </dgm:t>
    </dgm:pt>
    <dgm:pt modelId="{9EB71814-05F0-4ECF-B0F2-16F149FE1D45}" type="parTrans" cxnId="{097EC4DB-4C3E-4E19-B256-C9F37AB4E070}">
      <dgm:prSet/>
      <dgm:spPr/>
      <dgm:t>
        <a:bodyPr/>
        <a:lstStyle/>
        <a:p>
          <a:endParaRPr lang="en-US"/>
        </a:p>
      </dgm:t>
    </dgm:pt>
    <dgm:pt modelId="{156A60C0-7120-4BB1-B9A7-2855D579B10C}" type="sibTrans" cxnId="{097EC4DB-4C3E-4E19-B256-C9F37AB4E070}">
      <dgm:prSet/>
      <dgm:spPr/>
      <dgm:t>
        <a:bodyPr/>
        <a:lstStyle/>
        <a:p>
          <a:endParaRPr lang="en-US"/>
        </a:p>
      </dgm:t>
    </dgm:pt>
    <dgm:pt modelId="{A41EBE14-0D6B-4D2F-9742-ACB8C9144125}">
      <dgm:prSet phldrT="[Text]"/>
      <dgm:spPr/>
      <dgm:t>
        <a:bodyPr/>
        <a:lstStyle/>
        <a:p>
          <a:r>
            <a:rPr lang="en-US" dirty="0"/>
            <a:t>IP links</a:t>
          </a:r>
        </a:p>
      </dgm:t>
    </dgm:pt>
    <dgm:pt modelId="{EB3AFEE9-0F80-4B9C-82AD-7A237463C895}" type="parTrans" cxnId="{9441AC75-4F3C-4FEF-9792-9D8F09C09F2F}">
      <dgm:prSet/>
      <dgm:spPr/>
      <dgm:t>
        <a:bodyPr/>
        <a:lstStyle/>
        <a:p>
          <a:endParaRPr lang="en-US"/>
        </a:p>
      </dgm:t>
    </dgm:pt>
    <dgm:pt modelId="{D3CA6216-7392-4A2E-A569-2BD6AC59BC07}" type="sibTrans" cxnId="{9441AC75-4F3C-4FEF-9792-9D8F09C09F2F}">
      <dgm:prSet/>
      <dgm:spPr/>
      <dgm:t>
        <a:bodyPr/>
        <a:lstStyle/>
        <a:p>
          <a:endParaRPr lang="en-US"/>
        </a:p>
      </dgm:t>
    </dgm:pt>
    <dgm:pt modelId="{8D973CB2-38E1-4DCF-B329-B9068B305E23}">
      <dgm:prSet phldrT="[Text]"/>
      <dgm:spPr/>
      <dgm:t>
        <a:bodyPr/>
        <a:lstStyle/>
        <a:p>
          <a:r>
            <a:rPr lang="en-US" dirty="0"/>
            <a:t>IPVS and IP Table Rules</a:t>
          </a:r>
        </a:p>
      </dgm:t>
    </dgm:pt>
    <dgm:pt modelId="{C34A5198-A80D-4B4F-B7C4-CB1D309C0421}" type="parTrans" cxnId="{F7A1BF43-E33E-43B9-885F-16168B9E70A2}">
      <dgm:prSet/>
      <dgm:spPr/>
      <dgm:t>
        <a:bodyPr/>
        <a:lstStyle/>
        <a:p>
          <a:endParaRPr lang="en-US"/>
        </a:p>
      </dgm:t>
    </dgm:pt>
    <dgm:pt modelId="{EDBDFD0D-7CE7-4CA4-AB5F-9076DDF9F275}" type="sibTrans" cxnId="{F7A1BF43-E33E-43B9-885F-16168B9E70A2}">
      <dgm:prSet/>
      <dgm:spPr/>
      <dgm:t>
        <a:bodyPr/>
        <a:lstStyle/>
        <a:p>
          <a:endParaRPr lang="en-US"/>
        </a:p>
      </dgm:t>
    </dgm:pt>
    <dgm:pt modelId="{D2CE80E7-A7CC-485A-AD1D-7709DB7BB503}">
      <dgm:prSet phldrT="[Text]"/>
      <dgm:spPr/>
      <dgm:t>
        <a:bodyPr/>
        <a:lstStyle/>
        <a:p>
          <a:r>
            <a:rPr lang="en-US" dirty="0"/>
            <a:t>    VSwitch</a:t>
          </a:r>
        </a:p>
      </dgm:t>
    </dgm:pt>
    <dgm:pt modelId="{08B914A7-A344-486D-830E-EB868116BF8D}" type="parTrans" cxnId="{7928C845-51C2-4AB1-A600-8BC3968101C3}">
      <dgm:prSet/>
      <dgm:spPr/>
      <dgm:t>
        <a:bodyPr/>
        <a:lstStyle/>
        <a:p>
          <a:endParaRPr lang="en-US"/>
        </a:p>
      </dgm:t>
    </dgm:pt>
    <dgm:pt modelId="{01547BC4-4B39-4BFE-8BCA-4CACDBA811DE}" type="sibTrans" cxnId="{7928C845-51C2-4AB1-A600-8BC3968101C3}">
      <dgm:prSet/>
      <dgm:spPr/>
      <dgm:t>
        <a:bodyPr/>
        <a:lstStyle/>
        <a:p>
          <a:endParaRPr lang="en-US"/>
        </a:p>
      </dgm:t>
    </dgm:pt>
    <dgm:pt modelId="{76373CA0-26E4-4270-805C-C8F44A36B5F6}">
      <dgm:prSet phldrT="[Text]"/>
      <dgm:spPr/>
      <dgm:t>
        <a:bodyPr/>
        <a:lstStyle/>
        <a:p>
          <a:r>
            <a:rPr lang="en-US" dirty="0"/>
            <a:t>   vNIC’s and VSwitch/VFP Ports</a:t>
          </a:r>
        </a:p>
      </dgm:t>
    </dgm:pt>
    <dgm:pt modelId="{50D6DF9B-FCFF-4C31-BD71-6FD145080273}" type="parTrans" cxnId="{EB33881A-CDBC-48FD-A2F5-814AACD9888C}">
      <dgm:prSet/>
      <dgm:spPr/>
      <dgm:t>
        <a:bodyPr/>
        <a:lstStyle/>
        <a:p>
          <a:endParaRPr lang="en-US"/>
        </a:p>
      </dgm:t>
    </dgm:pt>
    <dgm:pt modelId="{359577D3-26F3-4E42-826A-2EF5F8254899}" type="sibTrans" cxnId="{EB33881A-CDBC-48FD-A2F5-814AACD9888C}">
      <dgm:prSet/>
      <dgm:spPr/>
      <dgm:t>
        <a:bodyPr/>
        <a:lstStyle/>
        <a:p>
          <a:endParaRPr lang="en-US"/>
        </a:p>
      </dgm:t>
    </dgm:pt>
    <dgm:pt modelId="{DA597532-D31C-4C81-8E67-A62305C31077}">
      <dgm:prSet phldrT="[Text]"/>
      <dgm:spPr/>
      <dgm:t>
        <a:bodyPr/>
        <a:lstStyle/>
        <a:p>
          <a:r>
            <a:rPr lang="en-US" dirty="0"/>
            <a:t>   Firewall and VFP Rules</a:t>
          </a:r>
        </a:p>
      </dgm:t>
    </dgm:pt>
    <dgm:pt modelId="{5CE3F5C3-5629-4C05-B01E-FE7E69762968}" type="parTrans" cxnId="{D7BF3FC9-3C9B-4E2B-ACDE-C638B38D9F04}">
      <dgm:prSet/>
      <dgm:spPr/>
      <dgm:t>
        <a:bodyPr/>
        <a:lstStyle/>
        <a:p>
          <a:endParaRPr lang="en-US"/>
        </a:p>
      </dgm:t>
    </dgm:pt>
    <dgm:pt modelId="{86BD2C83-4968-4212-A4AC-C2E911962266}" type="sibTrans" cxnId="{D7BF3FC9-3C9B-4E2B-ACDE-C638B38D9F04}">
      <dgm:prSet/>
      <dgm:spPr/>
      <dgm:t>
        <a:bodyPr/>
        <a:lstStyle/>
        <a:p>
          <a:endParaRPr lang="en-US"/>
        </a:p>
      </dgm:t>
    </dgm:pt>
    <dgm:pt modelId="{2145EF31-7131-4D55-9FCE-F5B55203F839}">
      <dgm:prSet phldrT="[Text]" custT="1"/>
      <dgm:spPr/>
      <dgm:t>
        <a:bodyPr/>
        <a:lstStyle/>
        <a:p>
          <a:r>
            <a:rPr lang="en-US" sz="2400" dirty="0"/>
            <a:t>  TCPIP Compartments</a:t>
          </a:r>
        </a:p>
      </dgm:t>
    </dgm:pt>
    <dgm:pt modelId="{CCC425EB-0EBA-48B8-8B3D-54C421A7E258}" type="parTrans" cxnId="{E06A146F-6C50-4887-8E6E-651C1A6A1D54}">
      <dgm:prSet/>
      <dgm:spPr/>
      <dgm:t>
        <a:bodyPr/>
        <a:lstStyle/>
        <a:p>
          <a:endParaRPr lang="en-US"/>
        </a:p>
      </dgm:t>
    </dgm:pt>
    <dgm:pt modelId="{AACFBCC8-1012-4865-A4E2-512C38F9D20D}" type="sibTrans" cxnId="{E06A146F-6C50-4887-8E6E-651C1A6A1D54}">
      <dgm:prSet/>
      <dgm:spPr/>
      <dgm:t>
        <a:bodyPr/>
        <a:lstStyle/>
        <a:p>
          <a:endParaRPr lang="en-US"/>
        </a:p>
      </dgm:t>
    </dgm:pt>
    <dgm:pt modelId="{A2489B91-E2AA-40AC-8609-25162C8C4A8B}">
      <dgm:prSet phldrT="[Text]" custT="1"/>
      <dgm:spPr/>
      <dgm:t>
        <a:bodyPr/>
        <a:lstStyle/>
        <a:p>
          <a:r>
            <a:rPr lang="en-US" sz="2400" dirty="0"/>
            <a:t> </a:t>
          </a:r>
        </a:p>
      </dgm:t>
    </dgm:pt>
    <dgm:pt modelId="{D1CC2030-8E69-4DAA-B7E8-C5B7AC675C97}" type="sibTrans" cxnId="{B10FDE8C-DE5A-4FDC-BAF3-B23D9768735B}">
      <dgm:prSet/>
      <dgm:spPr/>
      <dgm:t>
        <a:bodyPr/>
        <a:lstStyle/>
        <a:p>
          <a:endParaRPr lang="en-US"/>
        </a:p>
      </dgm:t>
    </dgm:pt>
    <dgm:pt modelId="{F1F089BE-5D9B-4370-BF2A-0452C6D32928}" type="parTrans" cxnId="{B10FDE8C-DE5A-4FDC-BAF3-B23D9768735B}">
      <dgm:prSet/>
      <dgm:spPr/>
      <dgm:t>
        <a:bodyPr/>
        <a:lstStyle/>
        <a:p>
          <a:endParaRPr lang="en-US"/>
        </a:p>
      </dgm:t>
    </dgm:pt>
    <dgm:pt modelId="{8D1013D5-2C3A-40E4-A70C-C0A0A24ABDC5}" type="pres">
      <dgm:prSet presAssocID="{184A488C-78B0-48B2-BFA0-33AEABFAB078}" presName="layout" presStyleCnt="0">
        <dgm:presLayoutVars>
          <dgm:chMax/>
          <dgm:chPref/>
          <dgm:dir/>
          <dgm:resizeHandles/>
        </dgm:presLayoutVars>
      </dgm:prSet>
      <dgm:spPr/>
      <dgm:t>
        <a:bodyPr/>
        <a:lstStyle/>
        <a:p>
          <a:endParaRPr lang="en-US"/>
        </a:p>
      </dgm:t>
    </dgm:pt>
    <dgm:pt modelId="{68E7044D-48EC-4A64-85C9-D48522E0FA19}" type="pres">
      <dgm:prSet presAssocID="{D011A577-4950-4A8C-81FD-F3965DD114EC}" presName="root" presStyleCnt="0">
        <dgm:presLayoutVars>
          <dgm:chMax/>
          <dgm:chPref/>
        </dgm:presLayoutVars>
      </dgm:prSet>
      <dgm:spPr/>
    </dgm:pt>
    <dgm:pt modelId="{D5DD1E6A-1C24-4176-B275-8B699CD330E0}" type="pres">
      <dgm:prSet presAssocID="{D011A577-4950-4A8C-81FD-F3965DD114EC}" presName="rootComposite" presStyleCnt="0">
        <dgm:presLayoutVars/>
      </dgm:prSet>
      <dgm:spPr/>
    </dgm:pt>
    <dgm:pt modelId="{01C24FDD-57B2-4E1A-9264-C7F983245951}" type="pres">
      <dgm:prSet presAssocID="{D011A577-4950-4A8C-81FD-F3965DD114EC}" presName="ParentAccent" presStyleLbl="alignNode1" presStyleIdx="0" presStyleCnt="2" custLinFactNeighborY="34820"/>
      <dgm:spPr>
        <a:solidFill>
          <a:schemeClr val="accent2"/>
        </a:solidFill>
      </dgm:spPr>
    </dgm:pt>
    <dgm:pt modelId="{9AF1C754-21A0-4390-931B-8E3EB728DC91}" type="pres">
      <dgm:prSet presAssocID="{D011A577-4950-4A8C-81FD-F3965DD114EC}" presName="ParentSmallAccent" presStyleLbl="fgAcc1" presStyleIdx="0" presStyleCnt="2"/>
      <dgm:spPr/>
    </dgm:pt>
    <dgm:pt modelId="{0876227B-2992-4D91-9600-ED870DACC742}" type="pres">
      <dgm:prSet presAssocID="{D011A577-4950-4A8C-81FD-F3965DD114EC}" presName="Parent" presStyleLbl="revTx" presStyleIdx="0" presStyleCnt="10" custScaleX="21165" custScaleY="88398" custLinFactNeighborX="-4916" custLinFactNeighborY="16477">
        <dgm:presLayoutVars>
          <dgm:chMax/>
          <dgm:chPref val="4"/>
          <dgm:bulletEnabled val="1"/>
        </dgm:presLayoutVars>
      </dgm:prSet>
      <dgm:spPr/>
      <dgm:t>
        <a:bodyPr/>
        <a:lstStyle/>
        <a:p>
          <a:endParaRPr lang="en-US"/>
        </a:p>
      </dgm:t>
    </dgm:pt>
    <dgm:pt modelId="{AA1DD99D-2AA1-41DE-AB93-193F73F86538}" type="pres">
      <dgm:prSet presAssocID="{D011A577-4950-4A8C-81FD-F3965DD114EC}" presName="childShape" presStyleCnt="0">
        <dgm:presLayoutVars>
          <dgm:chMax val="0"/>
          <dgm:chPref val="0"/>
        </dgm:presLayoutVars>
      </dgm:prSet>
      <dgm:spPr/>
    </dgm:pt>
    <dgm:pt modelId="{34F5C1BA-3B52-4599-9CE1-A1BC85BD7427}" type="pres">
      <dgm:prSet presAssocID="{F61A4D24-5C24-4F16-A48F-71594865127C}" presName="childComposite" presStyleCnt="0">
        <dgm:presLayoutVars>
          <dgm:chMax val="0"/>
          <dgm:chPref val="0"/>
        </dgm:presLayoutVars>
      </dgm:prSet>
      <dgm:spPr/>
    </dgm:pt>
    <dgm:pt modelId="{438F3B0D-1DC5-4496-8494-85C990294DB6}" type="pres">
      <dgm:prSet presAssocID="{F61A4D24-5C24-4F16-A48F-71594865127C}" presName="ChildAccent" presStyleLbl="solidFgAcc1" presStyleIdx="0" presStyleCnt="8"/>
      <dgm:spPr/>
    </dgm:pt>
    <dgm:pt modelId="{25B7E7DA-94FE-435C-BE59-421FD255768E}" type="pres">
      <dgm:prSet presAssocID="{F61A4D24-5C24-4F16-A48F-71594865127C}" presName="Child" presStyleLbl="revTx" presStyleIdx="1" presStyleCnt="10" custLinFactNeighborX="8500">
        <dgm:presLayoutVars>
          <dgm:chMax val="0"/>
          <dgm:chPref val="0"/>
          <dgm:bulletEnabled val="1"/>
        </dgm:presLayoutVars>
      </dgm:prSet>
      <dgm:spPr/>
      <dgm:t>
        <a:bodyPr/>
        <a:lstStyle/>
        <a:p>
          <a:endParaRPr lang="en-US"/>
        </a:p>
      </dgm:t>
    </dgm:pt>
    <dgm:pt modelId="{E6B416CE-2B62-4C38-8EBD-02D62A8753DD}" type="pres">
      <dgm:prSet presAssocID="{5A33FAD0-7284-4A9C-BB76-C926918FFC90}" presName="childComposite" presStyleCnt="0">
        <dgm:presLayoutVars>
          <dgm:chMax val="0"/>
          <dgm:chPref val="0"/>
        </dgm:presLayoutVars>
      </dgm:prSet>
      <dgm:spPr/>
    </dgm:pt>
    <dgm:pt modelId="{9DD606B9-7A91-43C8-B25D-BCA84871F514}" type="pres">
      <dgm:prSet presAssocID="{5A33FAD0-7284-4A9C-BB76-C926918FFC90}" presName="ChildAccent" presStyleLbl="solidFgAcc1" presStyleIdx="1" presStyleCnt="8"/>
      <dgm:spPr/>
    </dgm:pt>
    <dgm:pt modelId="{E102AA7C-2222-47C1-B784-E3C997387EF7}" type="pres">
      <dgm:prSet presAssocID="{5A33FAD0-7284-4A9C-BB76-C926918FFC90}" presName="Child" presStyleLbl="revTx" presStyleIdx="2" presStyleCnt="10" custLinFactNeighborX="8500" custLinFactNeighborY="2343">
        <dgm:presLayoutVars>
          <dgm:chMax val="0"/>
          <dgm:chPref val="0"/>
          <dgm:bulletEnabled val="1"/>
        </dgm:presLayoutVars>
      </dgm:prSet>
      <dgm:spPr/>
      <dgm:t>
        <a:bodyPr/>
        <a:lstStyle/>
        <a:p>
          <a:endParaRPr lang="en-US"/>
        </a:p>
      </dgm:t>
    </dgm:pt>
    <dgm:pt modelId="{28A0A128-5421-409E-9AF5-B92742B6C2A1}" type="pres">
      <dgm:prSet presAssocID="{A41EBE14-0D6B-4D2F-9742-ACB8C9144125}" presName="childComposite" presStyleCnt="0">
        <dgm:presLayoutVars>
          <dgm:chMax val="0"/>
          <dgm:chPref val="0"/>
        </dgm:presLayoutVars>
      </dgm:prSet>
      <dgm:spPr/>
    </dgm:pt>
    <dgm:pt modelId="{5E47A247-A913-4265-96F3-5FBEDA688AAD}" type="pres">
      <dgm:prSet presAssocID="{A41EBE14-0D6B-4D2F-9742-ACB8C9144125}" presName="ChildAccent" presStyleLbl="solidFgAcc1" presStyleIdx="2" presStyleCnt="8"/>
      <dgm:spPr/>
    </dgm:pt>
    <dgm:pt modelId="{AD069C00-3BEA-497D-9EA2-138447FB29C3}" type="pres">
      <dgm:prSet presAssocID="{A41EBE14-0D6B-4D2F-9742-ACB8C9144125}" presName="Child" presStyleLbl="revTx" presStyleIdx="3" presStyleCnt="10" custLinFactNeighborX="8716">
        <dgm:presLayoutVars>
          <dgm:chMax val="0"/>
          <dgm:chPref val="0"/>
          <dgm:bulletEnabled val="1"/>
        </dgm:presLayoutVars>
      </dgm:prSet>
      <dgm:spPr/>
      <dgm:t>
        <a:bodyPr/>
        <a:lstStyle/>
        <a:p>
          <a:endParaRPr lang="en-US"/>
        </a:p>
      </dgm:t>
    </dgm:pt>
    <dgm:pt modelId="{478E3084-2CD6-4591-807F-1FD33D56AF8D}" type="pres">
      <dgm:prSet presAssocID="{8D973CB2-38E1-4DCF-B329-B9068B305E23}" presName="childComposite" presStyleCnt="0">
        <dgm:presLayoutVars>
          <dgm:chMax val="0"/>
          <dgm:chPref val="0"/>
        </dgm:presLayoutVars>
      </dgm:prSet>
      <dgm:spPr/>
    </dgm:pt>
    <dgm:pt modelId="{B49790DD-79B2-440B-A588-36647DA9C908}" type="pres">
      <dgm:prSet presAssocID="{8D973CB2-38E1-4DCF-B329-B9068B305E23}" presName="ChildAccent" presStyleLbl="solidFgAcc1" presStyleIdx="3" presStyleCnt="8"/>
      <dgm:spPr/>
    </dgm:pt>
    <dgm:pt modelId="{D5C39396-96E3-479C-83ED-009629264172}" type="pres">
      <dgm:prSet presAssocID="{8D973CB2-38E1-4DCF-B329-B9068B305E23}" presName="Child" presStyleLbl="revTx" presStyleIdx="4" presStyleCnt="10" custLinFactNeighborX="8065" custLinFactNeighborY="919">
        <dgm:presLayoutVars>
          <dgm:chMax val="0"/>
          <dgm:chPref val="0"/>
          <dgm:bulletEnabled val="1"/>
        </dgm:presLayoutVars>
      </dgm:prSet>
      <dgm:spPr/>
      <dgm:t>
        <a:bodyPr/>
        <a:lstStyle/>
        <a:p>
          <a:endParaRPr lang="en-US"/>
        </a:p>
      </dgm:t>
    </dgm:pt>
    <dgm:pt modelId="{5B381A49-AEAA-4A5D-B70F-29E4458EFE4D}" type="pres">
      <dgm:prSet presAssocID="{A2489B91-E2AA-40AC-8609-25162C8C4A8B}" presName="root" presStyleCnt="0">
        <dgm:presLayoutVars>
          <dgm:chMax/>
          <dgm:chPref/>
        </dgm:presLayoutVars>
      </dgm:prSet>
      <dgm:spPr/>
    </dgm:pt>
    <dgm:pt modelId="{0CB373CA-F9EE-4D97-A8AA-788722650731}" type="pres">
      <dgm:prSet presAssocID="{A2489B91-E2AA-40AC-8609-25162C8C4A8B}" presName="rootComposite" presStyleCnt="0">
        <dgm:presLayoutVars/>
      </dgm:prSet>
      <dgm:spPr/>
    </dgm:pt>
    <dgm:pt modelId="{F9EF1352-1BDC-4020-92B3-4512E878A6A9}" type="pres">
      <dgm:prSet presAssocID="{A2489B91-E2AA-40AC-8609-25162C8C4A8B}" presName="ParentAccent" presStyleLbl="alignNode1" presStyleIdx="1" presStyleCnt="2" custLinFactNeighborX="12825" custLinFactNeighborY="24298"/>
      <dgm:spPr>
        <a:solidFill>
          <a:schemeClr val="accent2"/>
        </a:solidFill>
      </dgm:spPr>
    </dgm:pt>
    <dgm:pt modelId="{D0FE97EE-B119-4A5C-99CF-F4747C5C74B0}" type="pres">
      <dgm:prSet presAssocID="{A2489B91-E2AA-40AC-8609-25162C8C4A8B}" presName="ParentSmallAccent" presStyleLbl="fgAcc1" presStyleIdx="1" presStyleCnt="2" custLinFactX="80592" custLinFactNeighborX="100000" custLinFactNeighborY="-9030"/>
      <dgm:spPr/>
    </dgm:pt>
    <dgm:pt modelId="{3961E087-E216-462D-9AA6-436615B8F2F2}" type="pres">
      <dgm:prSet presAssocID="{A2489B91-E2AA-40AC-8609-25162C8C4A8B}" presName="Parent" presStyleLbl="revTx" presStyleIdx="5" presStyleCnt="10">
        <dgm:presLayoutVars>
          <dgm:chMax/>
          <dgm:chPref val="4"/>
          <dgm:bulletEnabled val="1"/>
        </dgm:presLayoutVars>
      </dgm:prSet>
      <dgm:spPr/>
      <dgm:t>
        <a:bodyPr/>
        <a:lstStyle/>
        <a:p>
          <a:endParaRPr lang="en-US"/>
        </a:p>
      </dgm:t>
    </dgm:pt>
    <dgm:pt modelId="{D268936E-6905-4F66-B2FD-F6294B72A016}" type="pres">
      <dgm:prSet presAssocID="{A2489B91-E2AA-40AC-8609-25162C8C4A8B}" presName="childShape" presStyleCnt="0">
        <dgm:presLayoutVars>
          <dgm:chMax val="0"/>
          <dgm:chPref val="0"/>
        </dgm:presLayoutVars>
      </dgm:prSet>
      <dgm:spPr/>
    </dgm:pt>
    <dgm:pt modelId="{2645A4C0-0856-4A87-91B5-2A58EC8FCA89}" type="pres">
      <dgm:prSet presAssocID="{2145EF31-7131-4D55-9FCE-F5B55203F839}" presName="childComposite" presStyleCnt="0">
        <dgm:presLayoutVars>
          <dgm:chMax val="0"/>
          <dgm:chPref val="0"/>
        </dgm:presLayoutVars>
      </dgm:prSet>
      <dgm:spPr/>
    </dgm:pt>
    <dgm:pt modelId="{A67A6191-82DC-4DA7-89FC-B652645BF8FB}" type="pres">
      <dgm:prSet presAssocID="{2145EF31-7131-4D55-9FCE-F5B55203F839}" presName="ChildAccent" presStyleLbl="solidFgAcc1" presStyleIdx="4" presStyleCnt="8" custLinFactX="100000" custLinFactNeighborX="179924" custLinFactNeighborY="-19686"/>
      <dgm:spPr/>
    </dgm:pt>
    <dgm:pt modelId="{DE508EA5-422D-4F37-AF04-7415EE4D84C2}" type="pres">
      <dgm:prSet presAssocID="{2145EF31-7131-4D55-9FCE-F5B55203F839}" presName="Child" presStyleLbl="revTx" presStyleIdx="6" presStyleCnt="10" custLinFactNeighborX="22635" custLinFactNeighborY="-11856">
        <dgm:presLayoutVars>
          <dgm:chMax val="0"/>
          <dgm:chPref val="0"/>
          <dgm:bulletEnabled val="1"/>
        </dgm:presLayoutVars>
      </dgm:prSet>
      <dgm:spPr/>
      <dgm:t>
        <a:bodyPr/>
        <a:lstStyle/>
        <a:p>
          <a:endParaRPr lang="en-US"/>
        </a:p>
      </dgm:t>
    </dgm:pt>
    <dgm:pt modelId="{32C361B2-56C0-4ECD-9615-EFD2346CF138}" type="pres">
      <dgm:prSet presAssocID="{D2CE80E7-A7CC-485A-AD1D-7709DB7BB503}" presName="childComposite" presStyleCnt="0">
        <dgm:presLayoutVars>
          <dgm:chMax val="0"/>
          <dgm:chPref val="0"/>
        </dgm:presLayoutVars>
      </dgm:prSet>
      <dgm:spPr/>
    </dgm:pt>
    <dgm:pt modelId="{2F51F1F1-4B2F-49E8-8044-505899982643}" type="pres">
      <dgm:prSet presAssocID="{D2CE80E7-A7CC-485A-AD1D-7709DB7BB503}" presName="ChildAccent" presStyleLbl="solidFgAcc1" presStyleIdx="5" presStyleCnt="8" custLinFactX="100000" custLinFactNeighborX="183988"/>
      <dgm:spPr/>
    </dgm:pt>
    <dgm:pt modelId="{75BC992C-9197-4387-9766-B9B526251858}" type="pres">
      <dgm:prSet presAssocID="{D2CE80E7-A7CC-485A-AD1D-7709DB7BB503}" presName="Child" presStyleLbl="revTx" presStyleIdx="7" presStyleCnt="10" custLinFactNeighborX="20907">
        <dgm:presLayoutVars>
          <dgm:chMax val="0"/>
          <dgm:chPref val="0"/>
          <dgm:bulletEnabled val="1"/>
        </dgm:presLayoutVars>
      </dgm:prSet>
      <dgm:spPr/>
      <dgm:t>
        <a:bodyPr/>
        <a:lstStyle/>
        <a:p>
          <a:endParaRPr lang="en-US"/>
        </a:p>
      </dgm:t>
    </dgm:pt>
    <dgm:pt modelId="{4B58E598-F72A-4120-92EA-5384D8621D01}" type="pres">
      <dgm:prSet presAssocID="{76373CA0-26E4-4270-805C-C8F44A36B5F6}" presName="childComposite" presStyleCnt="0">
        <dgm:presLayoutVars>
          <dgm:chMax val="0"/>
          <dgm:chPref val="0"/>
        </dgm:presLayoutVars>
      </dgm:prSet>
      <dgm:spPr/>
    </dgm:pt>
    <dgm:pt modelId="{45A6623E-203E-4526-84D6-8609C1E9F568}" type="pres">
      <dgm:prSet presAssocID="{76373CA0-26E4-4270-805C-C8F44A36B5F6}" presName="ChildAccent" presStyleLbl="solidFgAcc1" presStyleIdx="6" presStyleCnt="8" custLinFactX="100000" custLinFactNeighborX="189460" custLinFactNeighborY="-13653"/>
      <dgm:spPr/>
    </dgm:pt>
    <dgm:pt modelId="{0F8319F4-493B-4F3F-B055-53A301075B10}" type="pres">
      <dgm:prSet presAssocID="{76373CA0-26E4-4270-805C-C8F44A36B5F6}" presName="Child" presStyleLbl="revTx" presStyleIdx="8" presStyleCnt="10" custLinFactNeighborX="36676">
        <dgm:presLayoutVars>
          <dgm:chMax val="0"/>
          <dgm:chPref val="0"/>
          <dgm:bulletEnabled val="1"/>
        </dgm:presLayoutVars>
      </dgm:prSet>
      <dgm:spPr/>
      <dgm:t>
        <a:bodyPr/>
        <a:lstStyle/>
        <a:p>
          <a:endParaRPr lang="en-US"/>
        </a:p>
      </dgm:t>
    </dgm:pt>
    <dgm:pt modelId="{C239A384-2273-4EAE-9DCB-2B151CF048AE}" type="pres">
      <dgm:prSet presAssocID="{DA597532-D31C-4C81-8E67-A62305C31077}" presName="childComposite" presStyleCnt="0">
        <dgm:presLayoutVars>
          <dgm:chMax val="0"/>
          <dgm:chPref val="0"/>
        </dgm:presLayoutVars>
      </dgm:prSet>
      <dgm:spPr/>
    </dgm:pt>
    <dgm:pt modelId="{6B58553D-F66C-4A7E-99C1-F554ECAC4F93}" type="pres">
      <dgm:prSet presAssocID="{DA597532-D31C-4C81-8E67-A62305C31077}" presName="ChildAccent" presStyleLbl="solidFgAcc1" presStyleIdx="7" presStyleCnt="8" custLinFactX="100000" custLinFactNeighborX="194925" custLinFactNeighborY="2730"/>
      <dgm:spPr/>
    </dgm:pt>
    <dgm:pt modelId="{841BD61F-4F79-4ED8-A492-B6D0B83C9212}" type="pres">
      <dgm:prSet presAssocID="{DA597532-D31C-4C81-8E67-A62305C31077}" presName="Child" presStyleLbl="revTx" presStyleIdx="9" presStyleCnt="10" custLinFactX="13244" custLinFactNeighborX="100000">
        <dgm:presLayoutVars>
          <dgm:chMax val="0"/>
          <dgm:chPref val="0"/>
          <dgm:bulletEnabled val="1"/>
        </dgm:presLayoutVars>
      </dgm:prSet>
      <dgm:spPr/>
      <dgm:t>
        <a:bodyPr/>
        <a:lstStyle/>
        <a:p>
          <a:endParaRPr lang="en-US"/>
        </a:p>
      </dgm:t>
    </dgm:pt>
  </dgm:ptLst>
  <dgm:cxnLst>
    <dgm:cxn modelId="{75102F1A-98A4-4C38-9577-4D6967C1A292}" srcId="{D011A577-4950-4A8C-81FD-F3965DD114EC}" destId="{F61A4D24-5C24-4F16-A48F-71594865127C}" srcOrd="0" destOrd="0" parTransId="{0DAEA1CA-52B1-4292-B475-33609D6480F2}" sibTransId="{628493E9-3F47-4B01-A70C-DC4488B92456}"/>
    <dgm:cxn modelId="{97ADBA37-D221-4824-A9BC-66E2BD13829E}" type="presOf" srcId="{F61A4D24-5C24-4F16-A48F-71594865127C}" destId="{25B7E7DA-94FE-435C-BE59-421FD255768E}" srcOrd="0" destOrd="0" presId="urn:microsoft.com/office/officeart/2008/layout/SquareAccentList"/>
    <dgm:cxn modelId="{9BC7B44C-772F-4CBB-8891-7991D74EA404}" type="presOf" srcId="{2145EF31-7131-4D55-9FCE-F5B55203F839}" destId="{DE508EA5-422D-4F37-AF04-7415EE4D84C2}" srcOrd="0" destOrd="0" presId="urn:microsoft.com/office/officeart/2008/layout/SquareAccentList"/>
    <dgm:cxn modelId="{E06A146F-6C50-4887-8E6E-651C1A6A1D54}" srcId="{A2489B91-E2AA-40AC-8609-25162C8C4A8B}" destId="{2145EF31-7131-4D55-9FCE-F5B55203F839}" srcOrd="0" destOrd="0" parTransId="{CCC425EB-0EBA-48B8-8B3D-54C421A7E258}" sibTransId="{AACFBCC8-1012-4865-A4E2-512C38F9D20D}"/>
    <dgm:cxn modelId="{6CC74CB0-4F77-4CAD-955B-FBFF80518D68}" type="presOf" srcId="{D011A577-4950-4A8C-81FD-F3965DD114EC}" destId="{0876227B-2992-4D91-9600-ED870DACC742}" srcOrd="0" destOrd="0" presId="urn:microsoft.com/office/officeart/2008/layout/SquareAccentList"/>
    <dgm:cxn modelId="{FB2A64C5-6BED-4E3A-A3FC-157B2744BDC6}" type="presOf" srcId="{184A488C-78B0-48B2-BFA0-33AEABFAB078}" destId="{8D1013D5-2C3A-40E4-A70C-C0A0A24ABDC5}" srcOrd="0" destOrd="0" presId="urn:microsoft.com/office/officeart/2008/layout/SquareAccentList"/>
    <dgm:cxn modelId="{F7A1BF43-E33E-43B9-885F-16168B9E70A2}" srcId="{D011A577-4950-4A8C-81FD-F3965DD114EC}" destId="{8D973CB2-38E1-4DCF-B329-B9068B305E23}" srcOrd="3" destOrd="0" parTransId="{C34A5198-A80D-4B4F-B7C4-CB1D309C0421}" sibTransId="{EDBDFD0D-7CE7-4CA4-AB5F-9076DDF9F275}"/>
    <dgm:cxn modelId="{A42C9554-8BF5-4FE3-B284-DEAD4DEB26E0}" type="presOf" srcId="{8D973CB2-38E1-4DCF-B329-B9068B305E23}" destId="{D5C39396-96E3-479C-83ED-009629264172}" srcOrd="0" destOrd="0" presId="urn:microsoft.com/office/officeart/2008/layout/SquareAccentList"/>
    <dgm:cxn modelId="{71A4ED2D-AD06-4E25-A8FA-E64938F6E939}" type="presOf" srcId="{A2489B91-E2AA-40AC-8609-25162C8C4A8B}" destId="{3961E087-E216-462D-9AA6-436615B8F2F2}" srcOrd="0" destOrd="0" presId="urn:microsoft.com/office/officeart/2008/layout/SquareAccentList"/>
    <dgm:cxn modelId="{A599D010-C2D5-48B9-A11D-8C65D8E2F3E0}" type="presOf" srcId="{A41EBE14-0D6B-4D2F-9742-ACB8C9144125}" destId="{AD069C00-3BEA-497D-9EA2-138447FB29C3}" srcOrd="0" destOrd="0" presId="urn:microsoft.com/office/officeart/2008/layout/SquareAccentList"/>
    <dgm:cxn modelId="{097EC4DB-4C3E-4E19-B256-C9F37AB4E070}" srcId="{D011A577-4950-4A8C-81FD-F3965DD114EC}" destId="{5A33FAD0-7284-4A9C-BB76-C926918FFC90}" srcOrd="1" destOrd="0" parTransId="{9EB71814-05F0-4ECF-B0F2-16F149FE1D45}" sibTransId="{156A60C0-7120-4BB1-B9A7-2855D579B10C}"/>
    <dgm:cxn modelId="{9441AC75-4F3C-4FEF-9792-9D8F09C09F2F}" srcId="{D011A577-4950-4A8C-81FD-F3965DD114EC}" destId="{A41EBE14-0D6B-4D2F-9742-ACB8C9144125}" srcOrd="2" destOrd="0" parTransId="{EB3AFEE9-0F80-4B9C-82AD-7A237463C895}" sibTransId="{D3CA6216-7392-4A2E-A569-2BD6AC59BC07}"/>
    <dgm:cxn modelId="{4815E245-E0CA-41E9-B82A-68EB78BA75F3}" type="presOf" srcId="{5A33FAD0-7284-4A9C-BB76-C926918FFC90}" destId="{E102AA7C-2222-47C1-B784-E3C997387EF7}" srcOrd="0" destOrd="0" presId="urn:microsoft.com/office/officeart/2008/layout/SquareAccentList"/>
    <dgm:cxn modelId="{FCF82AC6-EC88-4B8B-B198-43C7F6C7F91E}" type="presOf" srcId="{76373CA0-26E4-4270-805C-C8F44A36B5F6}" destId="{0F8319F4-493B-4F3F-B055-53A301075B10}" srcOrd="0" destOrd="0" presId="urn:microsoft.com/office/officeart/2008/layout/SquareAccentList"/>
    <dgm:cxn modelId="{7D31AD2C-C6CB-4D0A-8860-7E1BF4FC5BC7}" srcId="{184A488C-78B0-48B2-BFA0-33AEABFAB078}" destId="{D011A577-4950-4A8C-81FD-F3965DD114EC}" srcOrd="0" destOrd="0" parTransId="{0794FF73-0A6A-4821-B7E1-7342D5D5B7C9}" sibTransId="{4B364433-F09E-4AD6-B12E-38F206A31723}"/>
    <dgm:cxn modelId="{7928C845-51C2-4AB1-A600-8BC3968101C3}" srcId="{A2489B91-E2AA-40AC-8609-25162C8C4A8B}" destId="{D2CE80E7-A7CC-485A-AD1D-7709DB7BB503}" srcOrd="1" destOrd="0" parTransId="{08B914A7-A344-486D-830E-EB868116BF8D}" sibTransId="{01547BC4-4B39-4BFE-8BCA-4CACDBA811DE}"/>
    <dgm:cxn modelId="{B10FDE8C-DE5A-4FDC-BAF3-B23D9768735B}" srcId="{184A488C-78B0-48B2-BFA0-33AEABFAB078}" destId="{A2489B91-E2AA-40AC-8609-25162C8C4A8B}" srcOrd="1" destOrd="0" parTransId="{F1F089BE-5D9B-4370-BF2A-0452C6D32928}" sibTransId="{D1CC2030-8E69-4DAA-B7E8-C5B7AC675C97}"/>
    <dgm:cxn modelId="{D7BF3FC9-3C9B-4E2B-ACDE-C638B38D9F04}" srcId="{A2489B91-E2AA-40AC-8609-25162C8C4A8B}" destId="{DA597532-D31C-4C81-8E67-A62305C31077}" srcOrd="3" destOrd="0" parTransId="{5CE3F5C3-5629-4C05-B01E-FE7E69762968}" sibTransId="{86BD2C83-4968-4212-A4AC-C2E911962266}"/>
    <dgm:cxn modelId="{FE5F219F-F76B-47C1-B687-F00404A48721}" type="presOf" srcId="{D2CE80E7-A7CC-485A-AD1D-7709DB7BB503}" destId="{75BC992C-9197-4387-9766-B9B526251858}" srcOrd="0" destOrd="0" presId="urn:microsoft.com/office/officeart/2008/layout/SquareAccentList"/>
    <dgm:cxn modelId="{EB33881A-CDBC-48FD-A2F5-814AACD9888C}" srcId="{A2489B91-E2AA-40AC-8609-25162C8C4A8B}" destId="{76373CA0-26E4-4270-805C-C8F44A36B5F6}" srcOrd="2" destOrd="0" parTransId="{50D6DF9B-FCFF-4C31-BD71-6FD145080273}" sibTransId="{359577D3-26F3-4E42-826A-2EF5F8254899}"/>
    <dgm:cxn modelId="{935E55ED-9AF2-43EB-B28A-63436263C739}" type="presOf" srcId="{DA597532-D31C-4C81-8E67-A62305C31077}" destId="{841BD61F-4F79-4ED8-A492-B6D0B83C9212}" srcOrd="0" destOrd="0" presId="urn:microsoft.com/office/officeart/2008/layout/SquareAccentList"/>
    <dgm:cxn modelId="{26B37F75-BC61-441C-9260-80D30E397865}" type="presParOf" srcId="{8D1013D5-2C3A-40E4-A70C-C0A0A24ABDC5}" destId="{68E7044D-48EC-4A64-85C9-D48522E0FA19}" srcOrd="0" destOrd="0" presId="urn:microsoft.com/office/officeart/2008/layout/SquareAccentList"/>
    <dgm:cxn modelId="{40AC915B-79D9-4922-B763-EA586E13EE56}" type="presParOf" srcId="{68E7044D-48EC-4A64-85C9-D48522E0FA19}" destId="{D5DD1E6A-1C24-4176-B275-8B699CD330E0}" srcOrd="0" destOrd="0" presId="urn:microsoft.com/office/officeart/2008/layout/SquareAccentList"/>
    <dgm:cxn modelId="{EDE06685-DEB3-4D36-8CAD-75296AC1F01C}" type="presParOf" srcId="{D5DD1E6A-1C24-4176-B275-8B699CD330E0}" destId="{01C24FDD-57B2-4E1A-9264-C7F983245951}" srcOrd="0" destOrd="0" presId="urn:microsoft.com/office/officeart/2008/layout/SquareAccentList"/>
    <dgm:cxn modelId="{BBC1A860-3217-4ADC-8CBA-81E61A6270CB}" type="presParOf" srcId="{D5DD1E6A-1C24-4176-B275-8B699CD330E0}" destId="{9AF1C754-21A0-4390-931B-8E3EB728DC91}" srcOrd="1" destOrd="0" presId="urn:microsoft.com/office/officeart/2008/layout/SquareAccentList"/>
    <dgm:cxn modelId="{1FBE0E89-9035-4BC2-B576-398E40936838}" type="presParOf" srcId="{D5DD1E6A-1C24-4176-B275-8B699CD330E0}" destId="{0876227B-2992-4D91-9600-ED870DACC742}" srcOrd="2" destOrd="0" presId="urn:microsoft.com/office/officeart/2008/layout/SquareAccentList"/>
    <dgm:cxn modelId="{306906A3-EC3F-448B-A42B-0D7FC9061E33}" type="presParOf" srcId="{68E7044D-48EC-4A64-85C9-D48522E0FA19}" destId="{AA1DD99D-2AA1-41DE-AB93-193F73F86538}" srcOrd="1" destOrd="0" presId="urn:microsoft.com/office/officeart/2008/layout/SquareAccentList"/>
    <dgm:cxn modelId="{2430EEF9-A393-497E-9C9A-EB09BCC7C6F9}" type="presParOf" srcId="{AA1DD99D-2AA1-41DE-AB93-193F73F86538}" destId="{34F5C1BA-3B52-4599-9CE1-A1BC85BD7427}" srcOrd="0" destOrd="0" presId="urn:microsoft.com/office/officeart/2008/layout/SquareAccentList"/>
    <dgm:cxn modelId="{7D28C722-5FD3-442F-A785-1A14C08DE8D5}" type="presParOf" srcId="{34F5C1BA-3B52-4599-9CE1-A1BC85BD7427}" destId="{438F3B0D-1DC5-4496-8494-85C990294DB6}" srcOrd="0" destOrd="0" presId="urn:microsoft.com/office/officeart/2008/layout/SquareAccentList"/>
    <dgm:cxn modelId="{14F4402A-6BAF-4B75-A14C-68F5A10FF584}" type="presParOf" srcId="{34F5C1BA-3B52-4599-9CE1-A1BC85BD7427}" destId="{25B7E7DA-94FE-435C-BE59-421FD255768E}" srcOrd="1" destOrd="0" presId="urn:microsoft.com/office/officeart/2008/layout/SquareAccentList"/>
    <dgm:cxn modelId="{8ED88B7D-D6EB-4DFA-97E3-965AF596794D}" type="presParOf" srcId="{AA1DD99D-2AA1-41DE-AB93-193F73F86538}" destId="{E6B416CE-2B62-4C38-8EBD-02D62A8753DD}" srcOrd="1" destOrd="0" presId="urn:microsoft.com/office/officeart/2008/layout/SquareAccentList"/>
    <dgm:cxn modelId="{3113FC22-FD13-4ECD-BD93-F0E43F96FA0E}" type="presParOf" srcId="{E6B416CE-2B62-4C38-8EBD-02D62A8753DD}" destId="{9DD606B9-7A91-43C8-B25D-BCA84871F514}" srcOrd="0" destOrd="0" presId="urn:microsoft.com/office/officeart/2008/layout/SquareAccentList"/>
    <dgm:cxn modelId="{8607F107-1E5C-4FB0-B514-240C175C5C58}" type="presParOf" srcId="{E6B416CE-2B62-4C38-8EBD-02D62A8753DD}" destId="{E102AA7C-2222-47C1-B784-E3C997387EF7}" srcOrd="1" destOrd="0" presId="urn:microsoft.com/office/officeart/2008/layout/SquareAccentList"/>
    <dgm:cxn modelId="{1C302753-C392-410C-941B-EE5AB3FEF1BC}" type="presParOf" srcId="{AA1DD99D-2AA1-41DE-AB93-193F73F86538}" destId="{28A0A128-5421-409E-9AF5-B92742B6C2A1}" srcOrd="2" destOrd="0" presId="urn:microsoft.com/office/officeart/2008/layout/SquareAccentList"/>
    <dgm:cxn modelId="{76E40C71-B99F-482A-BED5-9F7A9CA24B2B}" type="presParOf" srcId="{28A0A128-5421-409E-9AF5-B92742B6C2A1}" destId="{5E47A247-A913-4265-96F3-5FBEDA688AAD}" srcOrd="0" destOrd="0" presId="urn:microsoft.com/office/officeart/2008/layout/SquareAccentList"/>
    <dgm:cxn modelId="{633D06DE-E4A0-46D4-A12C-AE267E6D598D}" type="presParOf" srcId="{28A0A128-5421-409E-9AF5-B92742B6C2A1}" destId="{AD069C00-3BEA-497D-9EA2-138447FB29C3}" srcOrd="1" destOrd="0" presId="urn:microsoft.com/office/officeart/2008/layout/SquareAccentList"/>
    <dgm:cxn modelId="{32C5A7E6-11A4-4A46-A50F-6A2605DB13BF}" type="presParOf" srcId="{AA1DD99D-2AA1-41DE-AB93-193F73F86538}" destId="{478E3084-2CD6-4591-807F-1FD33D56AF8D}" srcOrd="3" destOrd="0" presId="urn:microsoft.com/office/officeart/2008/layout/SquareAccentList"/>
    <dgm:cxn modelId="{785961CB-A5A2-40E9-9F7F-18A1E261C5FB}" type="presParOf" srcId="{478E3084-2CD6-4591-807F-1FD33D56AF8D}" destId="{B49790DD-79B2-440B-A588-36647DA9C908}" srcOrd="0" destOrd="0" presId="urn:microsoft.com/office/officeart/2008/layout/SquareAccentList"/>
    <dgm:cxn modelId="{52FC7764-D379-47D3-B189-BDE5597E9F48}" type="presParOf" srcId="{478E3084-2CD6-4591-807F-1FD33D56AF8D}" destId="{D5C39396-96E3-479C-83ED-009629264172}" srcOrd="1" destOrd="0" presId="urn:microsoft.com/office/officeart/2008/layout/SquareAccentList"/>
    <dgm:cxn modelId="{977ADC3E-DB72-460C-AB24-F3A9507E8495}" type="presParOf" srcId="{8D1013D5-2C3A-40E4-A70C-C0A0A24ABDC5}" destId="{5B381A49-AEAA-4A5D-B70F-29E4458EFE4D}" srcOrd="1" destOrd="0" presId="urn:microsoft.com/office/officeart/2008/layout/SquareAccentList"/>
    <dgm:cxn modelId="{D74B8DB1-2ED6-4485-8934-80FC95AD36CB}" type="presParOf" srcId="{5B381A49-AEAA-4A5D-B70F-29E4458EFE4D}" destId="{0CB373CA-F9EE-4D97-A8AA-788722650731}" srcOrd="0" destOrd="0" presId="urn:microsoft.com/office/officeart/2008/layout/SquareAccentList"/>
    <dgm:cxn modelId="{266D24F8-D18F-4A28-BC85-6783AAE2CF8A}" type="presParOf" srcId="{0CB373CA-F9EE-4D97-A8AA-788722650731}" destId="{F9EF1352-1BDC-4020-92B3-4512E878A6A9}" srcOrd="0" destOrd="0" presId="urn:microsoft.com/office/officeart/2008/layout/SquareAccentList"/>
    <dgm:cxn modelId="{A1CBAF0B-7459-4E6C-8A4B-B7928745355F}" type="presParOf" srcId="{0CB373CA-F9EE-4D97-A8AA-788722650731}" destId="{D0FE97EE-B119-4A5C-99CF-F4747C5C74B0}" srcOrd="1" destOrd="0" presId="urn:microsoft.com/office/officeart/2008/layout/SquareAccentList"/>
    <dgm:cxn modelId="{67CA1D62-9D20-40EA-9B15-53CFF8B0469A}" type="presParOf" srcId="{0CB373CA-F9EE-4D97-A8AA-788722650731}" destId="{3961E087-E216-462D-9AA6-436615B8F2F2}" srcOrd="2" destOrd="0" presId="urn:microsoft.com/office/officeart/2008/layout/SquareAccentList"/>
    <dgm:cxn modelId="{B174A71A-8077-49C2-A81D-9C402072E3EF}" type="presParOf" srcId="{5B381A49-AEAA-4A5D-B70F-29E4458EFE4D}" destId="{D268936E-6905-4F66-B2FD-F6294B72A016}" srcOrd="1" destOrd="0" presId="urn:microsoft.com/office/officeart/2008/layout/SquareAccentList"/>
    <dgm:cxn modelId="{42D6E6D3-50F8-4849-B51C-3D23C3105DCA}" type="presParOf" srcId="{D268936E-6905-4F66-B2FD-F6294B72A016}" destId="{2645A4C0-0856-4A87-91B5-2A58EC8FCA89}" srcOrd="0" destOrd="0" presId="urn:microsoft.com/office/officeart/2008/layout/SquareAccentList"/>
    <dgm:cxn modelId="{03FEED96-1380-4EAF-910D-559446729741}" type="presParOf" srcId="{2645A4C0-0856-4A87-91B5-2A58EC8FCA89}" destId="{A67A6191-82DC-4DA7-89FC-B652645BF8FB}" srcOrd="0" destOrd="0" presId="urn:microsoft.com/office/officeart/2008/layout/SquareAccentList"/>
    <dgm:cxn modelId="{C8DDE1E6-46F1-4B38-AA73-646A9F501F19}" type="presParOf" srcId="{2645A4C0-0856-4A87-91B5-2A58EC8FCA89}" destId="{DE508EA5-422D-4F37-AF04-7415EE4D84C2}" srcOrd="1" destOrd="0" presId="urn:microsoft.com/office/officeart/2008/layout/SquareAccentList"/>
    <dgm:cxn modelId="{1A20C623-AA31-4C35-804B-80EF2D252B41}" type="presParOf" srcId="{D268936E-6905-4F66-B2FD-F6294B72A016}" destId="{32C361B2-56C0-4ECD-9615-EFD2346CF138}" srcOrd="1" destOrd="0" presId="urn:microsoft.com/office/officeart/2008/layout/SquareAccentList"/>
    <dgm:cxn modelId="{B1A9FFE8-B702-43BE-8AB7-E43627FC14B1}" type="presParOf" srcId="{32C361B2-56C0-4ECD-9615-EFD2346CF138}" destId="{2F51F1F1-4B2F-49E8-8044-505899982643}" srcOrd="0" destOrd="0" presId="urn:microsoft.com/office/officeart/2008/layout/SquareAccentList"/>
    <dgm:cxn modelId="{4E0BE9B7-7879-4523-8BA2-5861B098EEED}" type="presParOf" srcId="{32C361B2-56C0-4ECD-9615-EFD2346CF138}" destId="{75BC992C-9197-4387-9766-B9B526251858}" srcOrd="1" destOrd="0" presId="urn:microsoft.com/office/officeart/2008/layout/SquareAccentList"/>
    <dgm:cxn modelId="{40D6ABCF-68C2-49D2-A1CF-07FA93C7DB09}" type="presParOf" srcId="{D268936E-6905-4F66-B2FD-F6294B72A016}" destId="{4B58E598-F72A-4120-92EA-5384D8621D01}" srcOrd="2" destOrd="0" presId="urn:microsoft.com/office/officeart/2008/layout/SquareAccentList"/>
    <dgm:cxn modelId="{420A98DC-B835-4590-AB7F-25768BEDAEF3}" type="presParOf" srcId="{4B58E598-F72A-4120-92EA-5384D8621D01}" destId="{45A6623E-203E-4526-84D6-8609C1E9F568}" srcOrd="0" destOrd="0" presId="urn:microsoft.com/office/officeart/2008/layout/SquareAccentList"/>
    <dgm:cxn modelId="{A3EF13C6-AA04-40A8-BBC7-A6328FCF7703}" type="presParOf" srcId="{4B58E598-F72A-4120-92EA-5384D8621D01}" destId="{0F8319F4-493B-4F3F-B055-53A301075B10}" srcOrd="1" destOrd="0" presId="urn:microsoft.com/office/officeart/2008/layout/SquareAccentList"/>
    <dgm:cxn modelId="{A1655A81-0F8E-44CD-94BD-28543E5839FA}" type="presParOf" srcId="{D268936E-6905-4F66-B2FD-F6294B72A016}" destId="{C239A384-2273-4EAE-9DCB-2B151CF048AE}" srcOrd="3" destOrd="0" presId="urn:microsoft.com/office/officeart/2008/layout/SquareAccentList"/>
    <dgm:cxn modelId="{9DDFF596-6FC0-4DDC-978E-83763B5FF4FD}" type="presParOf" srcId="{C239A384-2273-4EAE-9DCB-2B151CF048AE}" destId="{6B58553D-F66C-4A7E-99C1-F554ECAC4F93}" srcOrd="0" destOrd="0" presId="urn:microsoft.com/office/officeart/2008/layout/SquareAccentList"/>
    <dgm:cxn modelId="{5060D613-D087-4A10-B4EA-96BB51CDB920}" type="presParOf" srcId="{C239A384-2273-4EAE-9DCB-2B151CF048AE}" destId="{841BD61F-4F79-4ED8-A492-B6D0B83C9212}" srcOrd="1" destOrd="0" presId="urn:microsoft.com/office/officeart/2008/layout/SquareAccentList"/>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E94DBAA-364E-4E81-B928-9307E6E9E2D6}" type="doc">
      <dgm:prSet loTypeId="urn:microsoft.com/office/officeart/2008/layout/VerticalCurvedList" loCatId="list" qsTypeId="urn:microsoft.com/office/officeart/2005/8/quickstyle/simple1" qsCatId="simple" csTypeId="urn:microsoft.com/office/officeart/2005/8/colors/accent2_2" csCatId="accent2" phldr="1"/>
      <dgm:spPr/>
      <dgm:t>
        <a:bodyPr/>
        <a:lstStyle/>
        <a:p>
          <a:endParaRPr lang="en-US"/>
        </a:p>
      </dgm:t>
    </dgm:pt>
    <dgm:pt modelId="{D47C215B-8FD0-432F-8F5F-85FA3B3A0640}">
      <dgm:prSet phldrT="[Text]"/>
      <dgm:spPr/>
      <dgm:t>
        <a:bodyPr/>
        <a:lstStyle/>
        <a:p>
          <a:r>
            <a:rPr lang="en-US" dirty="0"/>
            <a:t>Virtual Network</a:t>
          </a:r>
        </a:p>
      </dgm:t>
    </dgm:pt>
    <dgm:pt modelId="{3AF0CAC2-36A3-41BD-B1A7-E7BE56525EEB}" type="parTrans" cxnId="{6675D833-8270-4361-B80D-73D7B4684D27}">
      <dgm:prSet/>
      <dgm:spPr/>
      <dgm:t>
        <a:bodyPr/>
        <a:lstStyle/>
        <a:p>
          <a:endParaRPr lang="en-US"/>
        </a:p>
      </dgm:t>
    </dgm:pt>
    <dgm:pt modelId="{7166727E-A35E-40E3-9E4B-F3C944803CCB}" type="sibTrans" cxnId="{6675D833-8270-4361-B80D-73D7B4684D27}">
      <dgm:prSet/>
      <dgm:spPr/>
      <dgm:t>
        <a:bodyPr/>
        <a:lstStyle/>
        <a:p>
          <a:endParaRPr lang="en-US"/>
        </a:p>
      </dgm:t>
    </dgm:pt>
    <dgm:pt modelId="{168E2E06-45B8-4038-97DE-7C000ACFF2BC}">
      <dgm:prSet phldrT="[Text]"/>
      <dgm:spPr/>
      <dgm:t>
        <a:bodyPr/>
        <a:lstStyle/>
        <a:p>
          <a:r>
            <a:rPr lang="en-US" dirty="0"/>
            <a:t>Container Namespace</a:t>
          </a:r>
        </a:p>
      </dgm:t>
    </dgm:pt>
    <dgm:pt modelId="{C9EF5826-036A-494E-8FE1-86D2C578AAB2}" type="parTrans" cxnId="{701BE72A-9158-49C3-996A-C71EE7FF55D2}">
      <dgm:prSet/>
      <dgm:spPr/>
      <dgm:t>
        <a:bodyPr/>
        <a:lstStyle/>
        <a:p>
          <a:endParaRPr lang="en-US"/>
        </a:p>
      </dgm:t>
    </dgm:pt>
    <dgm:pt modelId="{D5F71516-6C38-4F72-9C68-32D1538950A7}" type="sibTrans" cxnId="{701BE72A-9158-49C3-996A-C71EE7FF55D2}">
      <dgm:prSet/>
      <dgm:spPr/>
      <dgm:t>
        <a:bodyPr/>
        <a:lstStyle/>
        <a:p>
          <a:endParaRPr lang="en-US"/>
        </a:p>
      </dgm:t>
    </dgm:pt>
    <dgm:pt modelId="{BB98783D-EA98-46DC-AC86-A11B99F0E20A}">
      <dgm:prSet phldrT="[Text]"/>
      <dgm:spPr/>
      <dgm:t>
        <a:bodyPr/>
        <a:lstStyle/>
        <a:p>
          <a:r>
            <a:rPr lang="en-US" dirty="0"/>
            <a:t>Container Endpoint</a:t>
          </a:r>
        </a:p>
      </dgm:t>
    </dgm:pt>
    <dgm:pt modelId="{2FCC91BC-B1A0-4687-A0CB-4A4AC96BFA4E}" type="parTrans" cxnId="{7553F04B-035B-4AC0-B7B5-4BA9337804E0}">
      <dgm:prSet/>
      <dgm:spPr/>
      <dgm:t>
        <a:bodyPr/>
        <a:lstStyle/>
        <a:p>
          <a:endParaRPr lang="en-US"/>
        </a:p>
      </dgm:t>
    </dgm:pt>
    <dgm:pt modelId="{A2C75915-159E-438F-94B5-162EEF5B486C}" type="sibTrans" cxnId="{7553F04B-035B-4AC0-B7B5-4BA9337804E0}">
      <dgm:prSet/>
      <dgm:spPr/>
      <dgm:t>
        <a:bodyPr/>
        <a:lstStyle/>
        <a:p>
          <a:endParaRPr lang="en-US"/>
        </a:p>
      </dgm:t>
    </dgm:pt>
    <dgm:pt modelId="{1040E744-E8D6-49E9-ACB5-2FCFF13D5C26}">
      <dgm:prSet phldrT="[Text]"/>
      <dgm:spPr/>
      <dgm:t>
        <a:bodyPr/>
        <a:lstStyle/>
        <a:p>
          <a:r>
            <a:rPr lang="en-US" dirty="0"/>
            <a:t>NAT &amp; Load balancer</a:t>
          </a:r>
        </a:p>
      </dgm:t>
    </dgm:pt>
    <dgm:pt modelId="{8CF2D83C-C296-4CC0-946F-2FF1AF8C4D87}" type="parTrans" cxnId="{3FD66DBE-7D36-4603-BEBE-86D0FB41FCCA}">
      <dgm:prSet/>
      <dgm:spPr/>
      <dgm:t>
        <a:bodyPr/>
        <a:lstStyle/>
        <a:p>
          <a:endParaRPr lang="en-US"/>
        </a:p>
      </dgm:t>
    </dgm:pt>
    <dgm:pt modelId="{7BFFE409-38DB-4A39-A7B6-FF2D766B671E}" type="sibTrans" cxnId="{3FD66DBE-7D36-4603-BEBE-86D0FB41FCCA}">
      <dgm:prSet/>
      <dgm:spPr/>
      <dgm:t>
        <a:bodyPr/>
        <a:lstStyle/>
        <a:p>
          <a:endParaRPr lang="en-US"/>
        </a:p>
      </dgm:t>
    </dgm:pt>
    <dgm:pt modelId="{5FC5A6AB-A8E6-4475-9F94-38EA330F173F}">
      <dgm:prSet phldrT="[Text]"/>
      <dgm:spPr/>
      <dgm:t>
        <a:bodyPr/>
        <a:lstStyle/>
        <a:p>
          <a:r>
            <a:rPr lang="en-US" dirty="0"/>
            <a:t>Bare Metal Networking</a:t>
          </a:r>
        </a:p>
      </dgm:t>
    </dgm:pt>
    <dgm:pt modelId="{8D22BC7A-AA51-4773-987B-E130AAFA5706}" type="parTrans" cxnId="{D1B7B7EB-398B-4005-920F-19E06CEE95F2}">
      <dgm:prSet/>
      <dgm:spPr/>
      <dgm:t>
        <a:bodyPr/>
        <a:lstStyle/>
        <a:p>
          <a:endParaRPr lang="en-US"/>
        </a:p>
      </dgm:t>
    </dgm:pt>
    <dgm:pt modelId="{1609D8F8-5505-4B45-B9C7-C2C7DF441A03}" type="sibTrans" cxnId="{D1B7B7EB-398B-4005-920F-19E06CEE95F2}">
      <dgm:prSet/>
      <dgm:spPr/>
      <dgm:t>
        <a:bodyPr/>
        <a:lstStyle/>
        <a:p>
          <a:endParaRPr lang="en-US"/>
        </a:p>
      </dgm:t>
    </dgm:pt>
    <dgm:pt modelId="{0D25B015-141B-4DBE-92AF-4831A687B011}" type="pres">
      <dgm:prSet presAssocID="{7E94DBAA-364E-4E81-B928-9307E6E9E2D6}" presName="Name0" presStyleCnt="0">
        <dgm:presLayoutVars>
          <dgm:chMax val="7"/>
          <dgm:chPref val="7"/>
          <dgm:dir/>
        </dgm:presLayoutVars>
      </dgm:prSet>
      <dgm:spPr/>
      <dgm:t>
        <a:bodyPr/>
        <a:lstStyle/>
        <a:p>
          <a:endParaRPr lang="en-US"/>
        </a:p>
      </dgm:t>
    </dgm:pt>
    <dgm:pt modelId="{09D81803-B82B-431E-BC45-3B6D314B90EF}" type="pres">
      <dgm:prSet presAssocID="{7E94DBAA-364E-4E81-B928-9307E6E9E2D6}" presName="Name1" presStyleCnt="0"/>
      <dgm:spPr/>
    </dgm:pt>
    <dgm:pt modelId="{08D16233-8E1C-45FD-B1EC-A157B1703675}" type="pres">
      <dgm:prSet presAssocID="{7E94DBAA-364E-4E81-B928-9307E6E9E2D6}" presName="cycle" presStyleCnt="0"/>
      <dgm:spPr/>
    </dgm:pt>
    <dgm:pt modelId="{A7079979-3D7B-4C79-9DFF-44455E2346A1}" type="pres">
      <dgm:prSet presAssocID="{7E94DBAA-364E-4E81-B928-9307E6E9E2D6}" presName="srcNode" presStyleLbl="node1" presStyleIdx="0" presStyleCnt="5"/>
      <dgm:spPr/>
    </dgm:pt>
    <dgm:pt modelId="{B63AE0F1-9888-4748-B84B-442E64BDC96B}" type="pres">
      <dgm:prSet presAssocID="{7E94DBAA-364E-4E81-B928-9307E6E9E2D6}" presName="conn" presStyleLbl="parChTrans1D2" presStyleIdx="0" presStyleCnt="1"/>
      <dgm:spPr/>
      <dgm:t>
        <a:bodyPr/>
        <a:lstStyle/>
        <a:p>
          <a:endParaRPr lang="en-US"/>
        </a:p>
      </dgm:t>
    </dgm:pt>
    <dgm:pt modelId="{E965B27E-E801-4C0C-89A2-46CFC5C4A6E9}" type="pres">
      <dgm:prSet presAssocID="{7E94DBAA-364E-4E81-B928-9307E6E9E2D6}" presName="extraNode" presStyleLbl="node1" presStyleIdx="0" presStyleCnt="5"/>
      <dgm:spPr/>
    </dgm:pt>
    <dgm:pt modelId="{B22A4217-D368-41C4-AC6F-67400547973C}" type="pres">
      <dgm:prSet presAssocID="{7E94DBAA-364E-4E81-B928-9307E6E9E2D6}" presName="dstNode" presStyleLbl="node1" presStyleIdx="0" presStyleCnt="5"/>
      <dgm:spPr/>
    </dgm:pt>
    <dgm:pt modelId="{0BF465D1-D76D-48B6-B102-543E8D26221E}" type="pres">
      <dgm:prSet presAssocID="{5FC5A6AB-A8E6-4475-9F94-38EA330F173F}" presName="text_1" presStyleLbl="node1" presStyleIdx="0" presStyleCnt="5">
        <dgm:presLayoutVars>
          <dgm:bulletEnabled val="1"/>
        </dgm:presLayoutVars>
      </dgm:prSet>
      <dgm:spPr/>
      <dgm:t>
        <a:bodyPr/>
        <a:lstStyle/>
        <a:p>
          <a:endParaRPr lang="en-US"/>
        </a:p>
      </dgm:t>
    </dgm:pt>
    <dgm:pt modelId="{2A68EC05-79EC-4EAB-B032-67AFBBCBAFEF}" type="pres">
      <dgm:prSet presAssocID="{5FC5A6AB-A8E6-4475-9F94-38EA330F173F}" presName="accent_1" presStyleCnt="0"/>
      <dgm:spPr/>
    </dgm:pt>
    <dgm:pt modelId="{93E557A3-D983-49E3-849A-6B9963E0013B}" type="pres">
      <dgm:prSet presAssocID="{5FC5A6AB-A8E6-4475-9F94-38EA330F173F}" presName="accentRepeatNode" presStyleLbl="solidFgAcc1" presStyleIdx="0" presStyleCnt="5"/>
      <dgm:spPr/>
    </dgm:pt>
    <dgm:pt modelId="{F7A22280-EAE7-4A21-9680-072934C14DF7}" type="pres">
      <dgm:prSet presAssocID="{D47C215B-8FD0-432F-8F5F-85FA3B3A0640}" presName="text_2" presStyleLbl="node1" presStyleIdx="1" presStyleCnt="5">
        <dgm:presLayoutVars>
          <dgm:bulletEnabled val="1"/>
        </dgm:presLayoutVars>
      </dgm:prSet>
      <dgm:spPr/>
      <dgm:t>
        <a:bodyPr/>
        <a:lstStyle/>
        <a:p>
          <a:endParaRPr lang="en-US"/>
        </a:p>
      </dgm:t>
    </dgm:pt>
    <dgm:pt modelId="{CBEE86E0-4458-466D-A47A-01D65BA2DC21}" type="pres">
      <dgm:prSet presAssocID="{D47C215B-8FD0-432F-8F5F-85FA3B3A0640}" presName="accent_2" presStyleCnt="0"/>
      <dgm:spPr/>
    </dgm:pt>
    <dgm:pt modelId="{154452D9-2958-4EF4-A552-EA382E083B67}" type="pres">
      <dgm:prSet presAssocID="{D47C215B-8FD0-432F-8F5F-85FA3B3A0640}" presName="accentRepeatNode" presStyleLbl="solidFgAcc1" presStyleIdx="1" presStyleCnt="5"/>
      <dgm:spPr/>
    </dgm:pt>
    <dgm:pt modelId="{01CCBDC7-A877-4150-8485-DDC4BEF56B77}" type="pres">
      <dgm:prSet presAssocID="{168E2E06-45B8-4038-97DE-7C000ACFF2BC}" presName="text_3" presStyleLbl="node1" presStyleIdx="2" presStyleCnt="5">
        <dgm:presLayoutVars>
          <dgm:bulletEnabled val="1"/>
        </dgm:presLayoutVars>
      </dgm:prSet>
      <dgm:spPr/>
      <dgm:t>
        <a:bodyPr/>
        <a:lstStyle/>
        <a:p>
          <a:endParaRPr lang="en-US"/>
        </a:p>
      </dgm:t>
    </dgm:pt>
    <dgm:pt modelId="{C847DAA1-19E6-4689-952C-97FF42393E7B}" type="pres">
      <dgm:prSet presAssocID="{168E2E06-45B8-4038-97DE-7C000ACFF2BC}" presName="accent_3" presStyleCnt="0"/>
      <dgm:spPr/>
    </dgm:pt>
    <dgm:pt modelId="{547082A1-D451-4999-8405-1456CDA9F36D}" type="pres">
      <dgm:prSet presAssocID="{168E2E06-45B8-4038-97DE-7C000ACFF2BC}" presName="accentRepeatNode" presStyleLbl="solidFgAcc1" presStyleIdx="2" presStyleCnt="5"/>
      <dgm:spPr/>
    </dgm:pt>
    <dgm:pt modelId="{3F98C49E-A8C7-45AE-8942-A76329C87ECD}" type="pres">
      <dgm:prSet presAssocID="{BB98783D-EA98-46DC-AC86-A11B99F0E20A}" presName="text_4" presStyleLbl="node1" presStyleIdx="3" presStyleCnt="5">
        <dgm:presLayoutVars>
          <dgm:bulletEnabled val="1"/>
        </dgm:presLayoutVars>
      </dgm:prSet>
      <dgm:spPr/>
      <dgm:t>
        <a:bodyPr/>
        <a:lstStyle/>
        <a:p>
          <a:endParaRPr lang="en-US"/>
        </a:p>
      </dgm:t>
    </dgm:pt>
    <dgm:pt modelId="{88506878-6BA2-4558-9007-F19BF97C0838}" type="pres">
      <dgm:prSet presAssocID="{BB98783D-EA98-46DC-AC86-A11B99F0E20A}" presName="accent_4" presStyleCnt="0"/>
      <dgm:spPr/>
    </dgm:pt>
    <dgm:pt modelId="{8053F1F8-4F82-4E3B-B8A8-70F48696E559}" type="pres">
      <dgm:prSet presAssocID="{BB98783D-EA98-46DC-AC86-A11B99F0E20A}" presName="accentRepeatNode" presStyleLbl="solidFgAcc1" presStyleIdx="3" presStyleCnt="5"/>
      <dgm:spPr/>
    </dgm:pt>
    <dgm:pt modelId="{9225E510-182A-4282-A98A-AC8324E0A2BA}" type="pres">
      <dgm:prSet presAssocID="{1040E744-E8D6-49E9-ACB5-2FCFF13D5C26}" presName="text_5" presStyleLbl="node1" presStyleIdx="4" presStyleCnt="5">
        <dgm:presLayoutVars>
          <dgm:bulletEnabled val="1"/>
        </dgm:presLayoutVars>
      </dgm:prSet>
      <dgm:spPr/>
      <dgm:t>
        <a:bodyPr/>
        <a:lstStyle/>
        <a:p>
          <a:endParaRPr lang="en-US"/>
        </a:p>
      </dgm:t>
    </dgm:pt>
    <dgm:pt modelId="{A55DC714-D624-4885-ADE1-A2A1719A8779}" type="pres">
      <dgm:prSet presAssocID="{1040E744-E8D6-49E9-ACB5-2FCFF13D5C26}" presName="accent_5" presStyleCnt="0"/>
      <dgm:spPr/>
    </dgm:pt>
    <dgm:pt modelId="{288DD249-1E7E-401C-9B9A-248F0672D842}" type="pres">
      <dgm:prSet presAssocID="{1040E744-E8D6-49E9-ACB5-2FCFF13D5C26}" presName="accentRepeatNode" presStyleLbl="solidFgAcc1" presStyleIdx="4" presStyleCnt="5"/>
      <dgm:spPr/>
    </dgm:pt>
  </dgm:ptLst>
  <dgm:cxnLst>
    <dgm:cxn modelId="{D9F3916D-4933-4219-AB71-2841E7017FC0}" type="presOf" srcId="{168E2E06-45B8-4038-97DE-7C000ACFF2BC}" destId="{01CCBDC7-A877-4150-8485-DDC4BEF56B77}" srcOrd="0" destOrd="0" presId="urn:microsoft.com/office/officeart/2008/layout/VerticalCurvedList"/>
    <dgm:cxn modelId="{6675D833-8270-4361-B80D-73D7B4684D27}" srcId="{7E94DBAA-364E-4E81-B928-9307E6E9E2D6}" destId="{D47C215B-8FD0-432F-8F5F-85FA3B3A0640}" srcOrd="1" destOrd="0" parTransId="{3AF0CAC2-36A3-41BD-B1A7-E7BE56525EEB}" sibTransId="{7166727E-A35E-40E3-9E4B-F3C944803CCB}"/>
    <dgm:cxn modelId="{D1B7B7EB-398B-4005-920F-19E06CEE95F2}" srcId="{7E94DBAA-364E-4E81-B928-9307E6E9E2D6}" destId="{5FC5A6AB-A8E6-4475-9F94-38EA330F173F}" srcOrd="0" destOrd="0" parTransId="{8D22BC7A-AA51-4773-987B-E130AAFA5706}" sibTransId="{1609D8F8-5505-4B45-B9C7-C2C7DF441A03}"/>
    <dgm:cxn modelId="{6EB4D64C-54D6-40A9-8B36-10BBCFD7A1C8}" type="presOf" srcId="{1609D8F8-5505-4B45-B9C7-C2C7DF441A03}" destId="{B63AE0F1-9888-4748-B84B-442E64BDC96B}" srcOrd="0" destOrd="0" presId="urn:microsoft.com/office/officeart/2008/layout/VerticalCurvedList"/>
    <dgm:cxn modelId="{40B58C24-9AD3-4EA2-88E2-C69C967FBF6C}" type="presOf" srcId="{5FC5A6AB-A8E6-4475-9F94-38EA330F173F}" destId="{0BF465D1-D76D-48B6-B102-543E8D26221E}" srcOrd="0" destOrd="0" presId="urn:microsoft.com/office/officeart/2008/layout/VerticalCurvedList"/>
    <dgm:cxn modelId="{EF161852-E472-4209-9504-D294E6DF2EB7}" type="presOf" srcId="{7E94DBAA-364E-4E81-B928-9307E6E9E2D6}" destId="{0D25B015-141B-4DBE-92AF-4831A687B011}" srcOrd="0" destOrd="0" presId="urn:microsoft.com/office/officeart/2008/layout/VerticalCurvedList"/>
    <dgm:cxn modelId="{3FD66DBE-7D36-4603-BEBE-86D0FB41FCCA}" srcId="{7E94DBAA-364E-4E81-B928-9307E6E9E2D6}" destId="{1040E744-E8D6-49E9-ACB5-2FCFF13D5C26}" srcOrd="4" destOrd="0" parTransId="{8CF2D83C-C296-4CC0-946F-2FF1AF8C4D87}" sibTransId="{7BFFE409-38DB-4A39-A7B6-FF2D766B671E}"/>
    <dgm:cxn modelId="{7553F04B-035B-4AC0-B7B5-4BA9337804E0}" srcId="{7E94DBAA-364E-4E81-B928-9307E6E9E2D6}" destId="{BB98783D-EA98-46DC-AC86-A11B99F0E20A}" srcOrd="3" destOrd="0" parTransId="{2FCC91BC-B1A0-4687-A0CB-4A4AC96BFA4E}" sibTransId="{A2C75915-159E-438F-94B5-162EEF5B486C}"/>
    <dgm:cxn modelId="{37FFDEBF-9484-4354-94A1-4AA21E252F84}" type="presOf" srcId="{D47C215B-8FD0-432F-8F5F-85FA3B3A0640}" destId="{F7A22280-EAE7-4A21-9680-072934C14DF7}" srcOrd="0" destOrd="0" presId="urn:microsoft.com/office/officeart/2008/layout/VerticalCurvedList"/>
    <dgm:cxn modelId="{66A26C9A-7080-4662-B1AE-EF603BDB9058}" type="presOf" srcId="{BB98783D-EA98-46DC-AC86-A11B99F0E20A}" destId="{3F98C49E-A8C7-45AE-8942-A76329C87ECD}" srcOrd="0" destOrd="0" presId="urn:microsoft.com/office/officeart/2008/layout/VerticalCurvedList"/>
    <dgm:cxn modelId="{0EBC366A-9A72-43FE-9439-268315101720}" type="presOf" srcId="{1040E744-E8D6-49E9-ACB5-2FCFF13D5C26}" destId="{9225E510-182A-4282-A98A-AC8324E0A2BA}" srcOrd="0" destOrd="0" presId="urn:microsoft.com/office/officeart/2008/layout/VerticalCurvedList"/>
    <dgm:cxn modelId="{701BE72A-9158-49C3-996A-C71EE7FF55D2}" srcId="{7E94DBAA-364E-4E81-B928-9307E6E9E2D6}" destId="{168E2E06-45B8-4038-97DE-7C000ACFF2BC}" srcOrd="2" destOrd="0" parTransId="{C9EF5826-036A-494E-8FE1-86D2C578AAB2}" sibTransId="{D5F71516-6C38-4F72-9C68-32D1538950A7}"/>
    <dgm:cxn modelId="{49E6C310-3226-4A8D-8A4A-E0ECA4117E06}" type="presParOf" srcId="{0D25B015-141B-4DBE-92AF-4831A687B011}" destId="{09D81803-B82B-431E-BC45-3B6D314B90EF}" srcOrd="0" destOrd="0" presId="urn:microsoft.com/office/officeart/2008/layout/VerticalCurvedList"/>
    <dgm:cxn modelId="{D4B0BBCA-E7E2-4655-8EB2-31EBD7AD91C5}" type="presParOf" srcId="{09D81803-B82B-431E-BC45-3B6D314B90EF}" destId="{08D16233-8E1C-45FD-B1EC-A157B1703675}" srcOrd="0" destOrd="0" presId="urn:microsoft.com/office/officeart/2008/layout/VerticalCurvedList"/>
    <dgm:cxn modelId="{A86F4702-5DF0-47F3-82C8-1E2D875FCE16}" type="presParOf" srcId="{08D16233-8E1C-45FD-B1EC-A157B1703675}" destId="{A7079979-3D7B-4C79-9DFF-44455E2346A1}" srcOrd="0" destOrd="0" presId="urn:microsoft.com/office/officeart/2008/layout/VerticalCurvedList"/>
    <dgm:cxn modelId="{753C627F-0B0A-4A8C-92C6-B6A837AE816C}" type="presParOf" srcId="{08D16233-8E1C-45FD-B1EC-A157B1703675}" destId="{B63AE0F1-9888-4748-B84B-442E64BDC96B}" srcOrd="1" destOrd="0" presId="urn:microsoft.com/office/officeart/2008/layout/VerticalCurvedList"/>
    <dgm:cxn modelId="{845FBBA3-8B97-4880-A954-E37E356B1116}" type="presParOf" srcId="{08D16233-8E1C-45FD-B1EC-A157B1703675}" destId="{E965B27E-E801-4C0C-89A2-46CFC5C4A6E9}" srcOrd="2" destOrd="0" presId="urn:microsoft.com/office/officeart/2008/layout/VerticalCurvedList"/>
    <dgm:cxn modelId="{1393069D-735C-4D4A-B6B8-FC4F73F15B13}" type="presParOf" srcId="{08D16233-8E1C-45FD-B1EC-A157B1703675}" destId="{B22A4217-D368-41C4-AC6F-67400547973C}" srcOrd="3" destOrd="0" presId="urn:microsoft.com/office/officeart/2008/layout/VerticalCurvedList"/>
    <dgm:cxn modelId="{A506A70B-D6B9-4F2A-9FFE-30640458CA5E}" type="presParOf" srcId="{09D81803-B82B-431E-BC45-3B6D314B90EF}" destId="{0BF465D1-D76D-48B6-B102-543E8D26221E}" srcOrd="1" destOrd="0" presId="urn:microsoft.com/office/officeart/2008/layout/VerticalCurvedList"/>
    <dgm:cxn modelId="{0355F17D-8CAB-494E-A1A0-9478E5A92001}" type="presParOf" srcId="{09D81803-B82B-431E-BC45-3B6D314B90EF}" destId="{2A68EC05-79EC-4EAB-B032-67AFBBCBAFEF}" srcOrd="2" destOrd="0" presId="urn:microsoft.com/office/officeart/2008/layout/VerticalCurvedList"/>
    <dgm:cxn modelId="{34999111-EAEF-4876-A5DA-190F683857CF}" type="presParOf" srcId="{2A68EC05-79EC-4EAB-B032-67AFBBCBAFEF}" destId="{93E557A3-D983-49E3-849A-6B9963E0013B}" srcOrd="0" destOrd="0" presId="urn:microsoft.com/office/officeart/2008/layout/VerticalCurvedList"/>
    <dgm:cxn modelId="{156BFC8A-DF35-48AF-B059-39F0B68BBCE7}" type="presParOf" srcId="{09D81803-B82B-431E-BC45-3B6D314B90EF}" destId="{F7A22280-EAE7-4A21-9680-072934C14DF7}" srcOrd="3" destOrd="0" presId="urn:microsoft.com/office/officeart/2008/layout/VerticalCurvedList"/>
    <dgm:cxn modelId="{35EA27AB-AEC8-4322-9156-2543AA96B08F}" type="presParOf" srcId="{09D81803-B82B-431E-BC45-3B6D314B90EF}" destId="{CBEE86E0-4458-466D-A47A-01D65BA2DC21}" srcOrd="4" destOrd="0" presId="urn:microsoft.com/office/officeart/2008/layout/VerticalCurvedList"/>
    <dgm:cxn modelId="{8B084ABC-2FBC-4402-A2D1-0F161BB06924}" type="presParOf" srcId="{CBEE86E0-4458-466D-A47A-01D65BA2DC21}" destId="{154452D9-2958-4EF4-A552-EA382E083B67}" srcOrd="0" destOrd="0" presId="urn:microsoft.com/office/officeart/2008/layout/VerticalCurvedList"/>
    <dgm:cxn modelId="{3284E658-310D-4A7A-AA95-EE734C9766C3}" type="presParOf" srcId="{09D81803-B82B-431E-BC45-3B6D314B90EF}" destId="{01CCBDC7-A877-4150-8485-DDC4BEF56B77}" srcOrd="5" destOrd="0" presId="urn:microsoft.com/office/officeart/2008/layout/VerticalCurvedList"/>
    <dgm:cxn modelId="{49945ABE-9D1A-4FA8-B664-23228851D7D6}" type="presParOf" srcId="{09D81803-B82B-431E-BC45-3B6D314B90EF}" destId="{C847DAA1-19E6-4689-952C-97FF42393E7B}" srcOrd="6" destOrd="0" presId="urn:microsoft.com/office/officeart/2008/layout/VerticalCurvedList"/>
    <dgm:cxn modelId="{A5F1A860-E29D-4037-A544-F36B92A6FA75}" type="presParOf" srcId="{C847DAA1-19E6-4689-952C-97FF42393E7B}" destId="{547082A1-D451-4999-8405-1456CDA9F36D}" srcOrd="0" destOrd="0" presId="urn:microsoft.com/office/officeart/2008/layout/VerticalCurvedList"/>
    <dgm:cxn modelId="{B3D15F0C-6D46-48AC-BDA0-9EEE5D3BD89C}" type="presParOf" srcId="{09D81803-B82B-431E-BC45-3B6D314B90EF}" destId="{3F98C49E-A8C7-45AE-8942-A76329C87ECD}" srcOrd="7" destOrd="0" presId="urn:microsoft.com/office/officeart/2008/layout/VerticalCurvedList"/>
    <dgm:cxn modelId="{07FE7CD5-906F-429E-B015-7FB963AB9020}" type="presParOf" srcId="{09D81803-B82B-431E-BC45-3B6D314B90EF}" destId="{88506878-6BA2-4558-9007-F19BF97C0838}" srcOrd="8" destOrd="0" presId="urn:microsoft.com/office/officeart/2008/layout/VerticalCurvedList"/>
    <dgm:cxn modelId="{25019D67-3052-489C-92BD-B38934FB8715}" type="presParOf" srcId="{88506878-6BA2-4558-9007-F19BF97C0838}" destId="{8053F1F8-4F82-4E3B-B8A8-70F48696E559}" srcOrd="0" destOrd="0" presId="urn:microsoft.com/office/officeart/2008/layout/VerticalCurvedList"/>
    <dgm:cxn modelId="{91437C33-D69B-4D01-8072-2512FB36A9FF}" type="presParOf" srcId="{09D81803-B82B-431E-BC45-3B6D314B90EF}" destId="{9225E510-182A-4282-A98A-AC8324E0A2BA}" srcOrd="9" destOrd="0" presId="urn:microsoft.com/office/officeart/2008/layout/VerticalCurvedList"/>
    <dgm:cxn modelId="{B7D84F70-3FE3-4FC8-95DB-BE8B85068BF9}" type="presParOf" srcId="{09D81803-B82B-431E-BC45-3B6D314B90EF}" destId="{A55DC714-D624-4885-ADE1-A2A1719A8779}" srcOrd="10" destOrd="0" presId="urn:microsoft.com/office/officeart/2008/layout/VerticalCurvedList"/>
    <dgm:cxn modelId="{C6E0E4A1-728B-4333-8DEE-82755B5C91FD}" type="presParOf" srcId="{A55DC714-D624-4885-ADE1-A2A1719A8779}" destId="{288DD249-1E7E-401C-9B9A-248F0672D842}"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E94DBAA-364E-4E81-B928-9307E6E9E2D6}" type="doc">
      <dgm:prSet loTypeId="urn:microsoft.com/office/officeart/2008/layout/VerticalCurvedList" loCatId="list" qsTypeId="urn:microsoft.com/office/officeart/2005/8/quickstyle/simple1" qsCatId="simple" csTypeId="urn:microsoft.com/office/officeart/2005/8/colors/colorful1" csCatId="colorful" phldr="1"/>
      <dgm:spPr/>
      <dgm:t>
        <a:bodyPr/>
        <a:lstStyle/>
        <a:p>
          <a:endParaRPr lang="en-US"/>
        </a:p>
      </dgm:t>
    </dgm:pt>
    <dgm:pt modelId="{D47C215B-8FD0-432F-8F5F-85FA3B3A0640}">
      <dgm:prSet phldrT="[Text]"/>
      <dgm:spPr>
        <a:solidFill>
          <a:schemeClr val="accent1"/>
        </a:solidFill>
      </dgm:spPr>
      <dgm:t>
        <a:bodyPr/>
        <a:lstStyle/>
        <a:p>
          <a:r>
            <a:rPr lang="en-US" dirty="0"/>
            <a:t>Docker run a pause container </a:t>
          </a:r>
        </a:p>
      </dgm:t>
    </dgm:pt>
    <dgm:pt modelId="{3AF0CAC2-36A3-41BD-B1A7-E7BE56525EEB}" type="parTrans" cxnId="{6675D833-8270-4361-B80D-73D7B4684D27}">
      <dgm:prSet/>
      <dgm:spPr/>
      <dgm:t>
        <a:bodyPr/>
        <a:lstStyle/>
        <a:p>
          <a:endParaRPr lang="en-US"/>
        </a:p>
      </dgm:t>
    </dgm:pt>
    <dgm:pt modelId="{7166727E-A35E-40E3-9E4B-F3C944803CCB}" type="sibTrans" cxnId="{6675D833-8270-4361-B80D-73D7B4684D27}">
      <dgm:prSet/>
      <dgm:spPr/>
      <dgm:t>
        <a:bodyPr/>
        <a:lstStyle/>
        <a:p>
          <a:endParaRPr lang="en-US"/>
        </a:p>
      </dgm:t>
    </dgm:pt>
    <dgm:pt modelId="{BB98783D-EA98-46DC-AC86-A11B99F0E20A}">
      <dgm:prSet phldrT="[Text]"/>
      <dgm:spPr>
        <a:solidFill>
          <a:schemeClr val="accent1"/>
        </a:solidFill>
      </dgm:spPr>
      <dgm:t>
        <a:bodyPr/>
        <a:lstStyle/>
        <a:p>
          <a:r>
            <a:rPr lang="en-US" dirty="0" err="1"/>
            <a:t>DockerShim</a:t>
          </a:r>
          <a:r>
            <a:rPr lang="en-US" dirty="0"/>
            <a:t> calls Docker for pod </a:t>
          </a:r>
          <a:r>
            <a:rPr lang="en-US" dirty="0" err="1"/>
            <a:t>netns</a:t>
          </a:r>
          <a:endParaRPr lang="en-US" dirty="0"/>
        </a:p>
      </dgm:t>
    </dgm:pt>
    <dgm:pt modelId="{2FCC91BC-B1A0-4687-A0CB-4A4AC96BFA4E}" type="parTrans" cxnId="{7553F04B-035B-4AC0-B7B5-4BA9337804E0}">
      <dgm:prSet/>
      <dgm:spPr/>
      <dgm:t>
        <a:bodyPr/>
        <a:lstStyle/>
        <a:p>
          <a:endParaRPr lang="en-US"/>
        </a:p>
      </dgm:t>
    </dgm:pt>
    <dgm:pt modelId="{A2C75915-159E-438F-94B5-162EEF5B486C}" type="sibTrans" cxnId="{7553F04B-035B-4AC0-B7B5-4BA9337804E0}">
      <dgm:prSet/>
      <dgm:spPr/>
      <dgm:t>
        <a:bodyPr/>
        <a:lstStyle/>
        <a:p>
          <a:endParaRPr lang="en-US"/>
        </a:p>
      </dgm:t>
    </dgm:pt>
    <dgm:pt modelId="{5FC5A6AB-A8E6-4475-9F94-38EA330F173F}">
      <dgm:prSet phldrT="[Text]" custT="1"/>
      <dgm:spPr>
        <a:solidFill>
          <a:schemeClr val="accent1"/>
        </a:solidFill>
      </dgm:spPr>
      <dgm:t>
        <a:bodyPr/>
        <a:lstStyle/>
        <a:p>
          <a:r>
            <a:rPr lang="en-US" sz="1600" dirty="0" err="1"/>
            <a:t>Kubelet</a:t>
          </a:r>
          <a:r>
            <a:rPr lang="en-US" sz="1600" dirty="0"/>
            <a:t> starts </a:t>
          </a:r>
          <a:r>
            <a:rPr lang="en-US" sz="1600" dirty="0" err="1"/>
            <a:t>DockerShim</a:t>
          </a:r>
          <a:endParaRPr lang="en-US" sz="1600" dirty="0"/>
        </a:p>
      </dgm:t>
    </dgm:pt>
    <dgm:pt modelId="{8D22BC7A-AA51-4773-987B-E130AAFA5706}" type="parTrans" cxnId="{D1B7B7EB-398B-4005-920F-19E06CEE95F2}">
      <dgm:prSet/>
      <dgm:spPr/>
      <dgm:t>
        <a:bodyPr/>
        <a:lstStyle/>
        <a:p>
          <a:endParaRPr lang="en-US"/>
        </a:p>
      </dgm:t>
    </dgm:pt>
    <dgm:pt modelId="{1609D8F8-5505-4B45-B9C7-C2C7DF441A03}" type="sibTrans" cxnId="{D1B7B7EB-398B-4005-920F-19E06CEE95F2}">
      <dgm:prSet/>
      <dgm:spPr/>
      <dgm:t>
        <a:bodyPr/>
        <a:lstStyle/>
        <a:p>
          <a:endParaRPr lang="en-US"/>
        </a:p>
      </dgm:t>
    </dgm:pt>
    <dgm:pt modelId="{EFE0158A-4541-40A5-91F1-8041F1B45F7E}">
      <dgm:prSet phldrT="[Text]"/>
      <dgm:spPr>
        <a:solidFill>
          <a:schemeClr val="accent1"/>
        </a:solidFill>
      </dgm:spPr>
      <dgm:t>
        <a:bodyPr/>
        <a:lstStyle/>
        <a:p>
          <a:r>
            <a:rPr lang="en-US" dirty="0" err="1"/>
            <a:t>Kubelet</a:t>
          </a:r>
          <a:r>
            <a:rPr lang="en-US" dirty="0"/>
            <a:t> calls </a:t>
          </a:r>
          <a:r>
            <a:rPr lang="en-US" dirty="0" err="1"/>
            <a:t>RunPodSandbox</a:t>
          </a:r>
          <a:endParaRPr lang="en-US" dirty="0"/>
        </a:p>
      </dgm:t>
    </dgm:pt>
    <dgm:pt modelId="{7EFC3CD7-9FD9-4B57-BAD5-D6FC201F99E1}" type="parTrans" cxnId="{758AC1BD-9CEA-4F5C-B6D6-7E6003177665}">
      <dgm:prSet/>
      <dgm:spPr/>
      <dgm:t>
        <a:bodyPr/>
        <a:lstStyle/>
        <a:p>
          <a:endParaRPr lang="en-US"/>
        </a:p>
      </dgm:t>
    </dgm:pt>
    <dgm:pt modelId="{795BED72-C2BD-428C-AF05-EC0D061415A2}" type="sibTrans" cxnId="{758AC1BD-9CEA-4F5C-B6D6-7E6003177665}">
      <dgm:prSet/>
      <dgm:spPr/>
      <dgm:t>
        <a:bodyPr/>
        <a:lstStyle/>
        <a:p>
          <a:endParaRPr lang="en-US"/>
        </a:p>
      </dgm:t>
    </dgm:pt>
    <dgm:pt modelId="{7DC59337-107B-4C5C-AFFB-D4D36FCB676B}">
      <dgm:prSet phldrT="[Text]" custT="1"/>
      <dgm:spPr>
        <a:solidFill>
          <a:schemeClr val="accent1"/>
        </a:solidFill>
      </dgm:spPr>
      <dgm:t>
        <a:bodyPr/>
        <a:lstStyle/>
        <a:p>
          <a:r>
            <a:rPr lang="en-US" sz="1600" dirty="0" err="1"/>
            <a:t>CRIShim</a:t>
          </a:r>
          <a:r>
            <a:rPr lang="en-US" sz="1600" dirty="0"/>
            <a:t> calls </a:t>
          </a:r>
          <a:r>
            <a:rPr lang="en-US" sz="1600" dirty="0" err="1"/>
            <a:t>CNINetworkPluginMgr</a:t>
          </a:r>
          <a:r>
            <a:rPr lang="en-US" sz="1600" dirty="0"/>
            <a:t> to </a:t>
          </a:r>
          <a:r>
            <a:rPr lang="en-US" sz="1600" dirty="0" err="1"/>
            <a:t>SetupPod</a:t>
          </a:r>
          <a:endParaRPr lang="en-US" sz="1600" dirty="0"/>
        </a:p>
      </dgm:t>
    </dgm:pt>
    <dgm:pt modelId="{7AD151E3-447C-4540-9132-B686037E9E8F}" type="parTrans" cxnId="{42845FB9-18E8-4993-958C-469EB1CE4859}">
      <dgm:prSet/>
      <dgm:spPr/>
      <dgm:t>
        <a:bodyPr/>
        <a:lstStyle/>
        <a:p>
          <a:endParaRPr lang="en-US"/>
        </a:p>
      </dgm:t>
    </dgm:pt>
    <dgm:pt modelId="{B3B078A0-7A12-4EB4-8EE8-6A8DFB39832A}" type="sibTrans" cxnId="{42845FB9-18E8-4993-958C-469EB1CE4859}">
      <dgm:prSet/>
      <dgm:spPr/>
      <dgm:t>
        <a:bodyPr/>
        <a:lstStyle/>
        <a:p>
          <a:endParaRPr lang="en-US"/>
        </a:p>
      </dgm:t>
    </dgm:pt>
    <dgm:pt modelId="{18687DD5-92CF-48AE-BFAB-4AD325E7950B}">
      <dgm:prSet phldrT="[Text]" custT="1"/>
      <dgm:spPr>
        <a:solidFill>
          <a:schemeClr val="accent1"/>
        </a:solidFill>
      </dgm:spPr>
      <dgm:t>
        <a:bodyPr/>
        <a:lstStyle/>
        <a:p>
          <a:r>
            <a:rPr lang="en-US" sz="1600" dirty="0" err="1"/>
            <a:t>CNINetworkPluginMgr</a:t>
          </a:r>
          <a:r>
            <a:rPr lang="en-US" sz="1600" dirty="0"/>
            <a:t> run </a:t>
          </a:r>
          <a:r>
            <a:rPr lang="en-US" sz="1600" dirty="0" err="1"/>
            <a:t>CNIPlugin</a:t>
          </a:r>
          <a:r>
            <a:rPr lang="en-US" sz="1600" dirty="0"/>
            <a:t> Add command to connect pod to the virtual network</a:t>
          </a:r>
        </a:p>
      </dgm:t>
    </dgm:pt>
    <dgm:pt modelId="{302288D1-10CB-4E55-81B6-2C719E051904}" type="parTrans" cxnId="{4C46C912-9C84-4FD9-901E-F0E7C8C3FCA6}">
      <dgm:prSet/>
      <dgm:spPr/>
      <dgm:t>
        <a:bodyPr/>
        <a:lstStyle/>
        <a:p>
          <a:endParaRPr lang="en-US"/>
        </a:p>
      </dgm:t>
    </dgm:pt>
    <dgm:pt modelId="{616DC7DB-F540-44AC-9AFC-8534FBC8CF3E}" type="sibTrans" cxnId="{4C46C912-9C84-4FD9-901E-F0E7C8C3FCA6}">
      <dgm:prSet/>
      <dgm:spPr/>
      <dgm:t>
        <a:bodyPr/>
        <a:lstStyle/>
        <a:p>
          <a:endParaRPr lang="en-US"/>
        </a:p>
      </dgm:t>
    </dgm:pt>
    <dgm:pt modelId="{0D25B015-141B-4DBE-92AF-4831A687B011}" type="pres">
      <dgm:prSet presAssocID="{7E94DBAA-364E-4E81-B928-9307E6E9E2D6}" presName="Name0" presStyleCnt="0">
        <dgm:presLayoutVars>
          <dgm:chMax val="7"/>
          <dgm:chPref val="7"/>
          <dgm:dir/>
        </dgm:presLayoutVars>
      </dgm:prSet>
      <dgm:spPr/>
      <dgm:t>
        <a:bodyPr/>
        <a:lstStyle/>
        <a:p>
          <a:endParaRPr lang="en-US"/>
        </a:p>
      </dgm:t>
    </dgm:pt>
    <dgm:pt modelId="{09D81803-B82B-431E-BC45-3B6D314B90EF}" type="pres">
      <dgm:prSet presAssocID="{7E94DBAA-364E-4E81-B928-9307E6E9E2D6}" presName="Name1" presStyleCnt="0"/>
      <dgm:spPr/>
    </dgm:pt>
    <dgm:pt modelId="{08D16233-8E1C-45FD-B1EC-A157B1703675}" type="pres">
      <dgm:prSet presAssocID="{7E94DBAA-364E-4E81-B928-9307E6E9E2D6}" presName="cycle" presStyleCnt="0"/>
      <dgm:spPr/>
    </dgm:pt>
    <dgm:pt modelId="{A7079979-3D7B-4C79-9DFF-44455E2346A1}" type="pres">
      <dgm:prSet presAssocID="{7E94DBAA-364E-4E81-B928-9307E6E9E2D6}" presName="srcNode" presStyleLbl="node1" presStyleIdx="0" presStyleCnt="6"/>
      <dgm:spPr/>
    </dgm:pt>
    <dgm:pt modelId="{B63AE0F1-9888-4748-B84B-442E64BDC96B}" type="pres">
      <dgm:prSet presAssocID="{7E94DBAA-364E-4E81-B928-9307E6E9E2D6}" presName="conn" presStyleLbl="parChTrans1D2" presStyleIdx="0" presStyleCnt="1"/>
      <dgm:spPr/>
      <dgm:t>
        <a:bodyPr/>
        <a:lstStyle/>
        <a:p>
          <a:endParaRPr lang="en-US"/>
        </a:p>
      </dgm:t>
    </dgm:pt>
    <dgm:pt modelId="{E965B27E-E801-4C0C-89A2-46CFC5C4A6E9}" type="pres">
      <dgm:prSet presAssocID="{7E94DBAA-364E-4E81-B928-9307E6E9E2D6}" presName="extraNode" presStyleLbl="node1" presStyleIdx="0" presStyleCnt="6"/>
      <dgm:spPr/>
    </dgm:pt>
    <dgm:pt modelId="{B22A4217-D368-41C4-AC6F-67400547973C}" type="pres">
      <dgm:prSet presAssocID="{7E94DBAA-364E-4E81-B928-9307E6E9E2D6}" presName="dstNode" presStyleLbl="node1" presStyleIdx="0" presStyleCnt="6"/>
      <dgm:spPr/>
    </dgm:pt>
    <dgm:pt modelId="{0BF465D1-D76D-48B6-B102-543E8D26221E}" type="pres">
      <dgm:prSet presAssocID="{5FC5A6AB-A8E6-4475-9F94-38EA330F173F}" presName="text_1" presStyleLbl="node1" presStyleIdx="0" presStyleCnt="6">
        <dgm:presLayoutVars>
          <dgm:bulletEnabled val="1"/>
        </dgm:presLayoutVars>
      </dgm:prSet>
      <dgm:spPr/>
      <dgm:t>
        <a:bodyPr/>
        <a:lstStyle/>
        <a:p>
          <a:endParaRPr lang="en-US"/>
        </a:p>
      </dgm:t>
    </dgm:pt>
    <dgm:pt modelId="{2A68EC05-79EC-4EAB-B032-67AFBBCBAFEF}" type="pres">
      <dgm:prSet presAssocID="{5FC5A6AB-A8E6-4475-9F94-38EA330F173F}" presName="accent_1" presStyleCnt="0"/>
      <dgm:spPr/>
    </dgm:pt>
    <dgm:pt modelId="{93E557A3-D983-49E3-849A-6B9963E0013B}" type="pres">
      <dgm:prSet presAssocID="{5FC5A6AB-A8E6-4475-9F94-38EA330F173F}" presName="accentRepeatNode" presStyleLbl="solidFgAcc1" presStyleIdx="0" presStyleCnt="6"/>
      <dgm:spPr/>
    </dgm:pt>
    <dgm:pt modelId="{B566F8BD-AF39-48D3-9F73-5A8F21F995C2}" type="pres">
      <dgm:prSet presAssocID="{EFE0158A-4541-40A5-91F1-8041F1B45F7E}" presName="text_2" presStyleLbl="node1" presStyleIdx="1" presStyleCnt="6">
        <dgm:presLayoutVars>
          <dgm:bulletEnabled val="1"/>
        </dgm:presLayoutVars>
      </dgm:prSet>
      <dgm:spPr/>
      <dgm:t>
        <a:bodyPr/>
        <a:lstStyle/>
        <a:p>
          <a:endParaRPr lang="en-US"/>
        </a:p>
      </dgm:t>
    </dgm:pt>
    <dgm:pt modelId="{5E082AC5-3ACF-4867-A18F-005243099047}" type="pres">
      <dgm:prSet presAssocID="{EFE0158A-4541-40A5-91F1-8041F1B45F7E}" presName="accent_2" presStyleCnt="0"/>
      <dgm:spPr/>
    </dgm:pt>
    <dgm:pt modelId="{B6585DE1-554C-4EAA-9608-CF29DC408055}" type="pres">
      <dgm:prSet presAssocID="{EFE0158A-4541-40A5-91F1-8041F1B45F7E}" presName="accentRepeatNode" presStyleLbl="solidFgAcc1" presStyleIdx="1" presStyleCnt="6"/>
      <dgm:spPr/>
    </dgm:pt>
    <dgm:pt modelId="{58511A22-64D9-407F-8935-EB21B1FCD6C7}" type="pres">
      <dgm:prSet presAssocID="{D47C215B-8FD0-432F-8F5F-85FA3B3A0640}" presName="text_3" presStyleLbl="node1" presStyleIdx="2" presStyleCnt="6">
        <dgm:presLayoutVars>
          <dgm:bulletEnabled val="1"/>
        </dgm:presLayoutVars>
      </dgm:prSet>
      <dgm:spPr/>
      <dgm:t>
        <a:bodyPr/>
        <a:lstStyle/>
        <a:p>
          <a:endParaRPr lang="en-US"/>
        </a:p>
      </dgm:t>
    </dgm:pt>
    <dgm:pt modelId="{C9260AA3-BFDF-4A58-97DD-96368F7EB3DE}" type="pres">
      <dgm:prSet presAssocID="{D47C215B-8FD0-432F-8F5F-85FA3B3A0640}" presName="accent_3" presStyleCnt="0"/>
      <dgm:spPr/>
    </dgm:pt>
    <dgm:pt modelId="{154452D9-2958-4EF4-A552-EA382E083B67}" type="pres">
      <dgm:prSet presAssocID="{D47C215B-8FD0-432F-8F5F-85FA3B3A0640}" presName="accentRepeatNode" presStyleLbl="solidFgAcc1" presStyleIdx="2" presStyleCnt="6"/>
      <dgm:spPr/>
    </dgm:pt>
    <dgm:pt modelId="{937245B8-9A0A-4528-AC93-AD5D476ACCB1}" type="pres">
      <dgm:prSet presAssocID="{BB98783D-EA98-46DC-AC86-A11B99F0E20A}" presName="text_4" presStyleLbl="node1" presStyleIdx="3" presStyleCnt="6">
        <dgm:presLayoutVars>
          <dgm:bulletEnabled val="1"/>
        </dgm:presLayoutVars>
      </dgm:prSet>
      <dgm:spPr/>
      <dgm:t>
        <a:bodyPr/>
        <a:lstStyle/>
        <a:p>
          <a:endParaRPr lang="en-US"/>
        </a:p>
      </dgm:t>
    </dgm:pt>
    <dgm:pt modelId="{88BFE6AD-070C-4042-9451-EA6A645C5A37}" type="pres">
      <dgm:prSet presAssocID="{BB98783D-EA98-46DC-AC86-A11B99F0E20A}" presName="accent_4" presStyleCnt="0"/>
      <dgm:spPr/>
    </dgm:pt>
    <dgm:pt modelId="{8053F1F8-4F82-4E3B-B8A8-70F48696E559}" type="pres">
      <dgm:prSet presAssocID="{BB98783D-EA98-46DC-AC86-A11B99F0E20A}" presName="accentRepeatNode" presStyleLbl="solidFgAcc1" presStyleIdx="3" presStyleCnt="6"/>
      <dgm:spPr/>
    </dgm:pt>
    <dgm:pt modelId="{37F3A7DC-9165-4498-8001-8510E947267C}" type="pres">
      <dgm:prSet presAssocID="{7DC59337-107B-4C5C-AFFB-D4D36FCB676B}" presName="text_5" presStyleLbl="node1" presStyleIdx="4" presStyleCnt="6">
        <dgm:presLayoutVars>
          <dgm:bulletEnabled val="1"/>
        </dgm:presLayoutVars>
      </dgm:prSet>
      <dgm:spPr/>
      <dgm:t>
        <a:bodyPr/>
        <a:lstStyle/>
        <a:p>
          <a:endParaRPr lang="en-US"/>
        </a:p>
      </dgm:t>
    </dgm:pt>
    <dgm:pt modelId="{BAF35BFA-6C4F-4BDC-97D5-1CC11B0FAB51}" type="pres">
      <dgm:prSet presAssocID="{7DC59337-107B-4C5C-AFFB-D4D36FCB676B}" presName="accent_5" presStyleCnt="0"/>
      <dgm:spPr/>
    </dgm:pt>
    <dgm:pt modelId="{2FD5D3E3-6500-4097-B90E-BB7D4CAF859F}" type="pres">
      <dgm:prSet presAssocID="{7DC59337-107B-4C5C-AFFB-D4D36FCB676B}" presName="accentRepeatNode" presStyleLbl="solidFgAcc1" presStyleIdx="4" presStyleCnt="6"/>
      <dgm:spPr/>
    </dgm:pt>
    <dgm:pt modelId="{A791FDBE-F60E-490D-B74B-670C87E7C96B}" type="pres">
      <dgm:prSet presAssocID="{18687DD5-92CF-48AE-BFAB-4AD325E7950B}" presName="text_6" presStyleLbl="node1" presStyleIdx="5" presStyleCnt="6" custScaleY="131648">
        <dgm:presLayoutVars>
          <dgm:bulletEnabled val="1"/>
        </dgm:presLayoutVars>
      </dgm:prSet>
      <dgm:spPr/>
      <dgm:t>
        <a:bodyPr/>
        <a:lstStyle/>
        <a:p>
          <a:endParaRPr lang="en-US"/>
        </a:p>
      </dgm:t>
    </dgm:pt>
    <dgm:pt modelId="{3296C4D7-5C5C-4567-A062-D484E15B28EA}" type="pres">
      <dgm:prSet presAssocID="{18687DD5-92CF-48AE-BFAB-4AD325E7950B}" presName="accent_6" presStyleCnt="0"/>
      <dgm:spPr/>
    </dgm:pt>
    <dgm:pt modelId="{8EEE7649-8EAD-4812-B173-ED29B0BB8747}" type="pres">
      <dgm:prSet presAssocID="{18687DD5-92CF-48AE-BFAB-4AD325E7950B}" presName="accentRepeatNode" presStyleLbl="solidFgAcc1" presStyleIdx="5" presStyleCnt="6"/>
      <dgm:spPr/>
    </dgm:pt>
  </dgm:ptLst>
  <dgm:cxnLst>
    <dgm:cxn modelId="{6675D833-8270-4361-B80D-73D7B4684D27}" srcId="{7E94DBAA-364E-4E81-B928-9307E6E9E2D6}" destId="{D47C215B-8FD0-432F-8F5F-85FA3B3A0640}" srcOrd="2" destOrd="0" parTransId="{3AF0CAC2-36A3-41BD-B1A7-E7BE56525EEB}" sibTransId="{7166727E-A35E-40E3-9E4B-F3C944803CCB}"/>
    <dgm:cxn modelId="{941AE21E-DE1C-474A-9385-94040C8973DF}" type="presOf" srcId="{7DC59337-107B-4C5C-AFFB-D4D36FCB676B}" destId="{37F3A7DC-9165-4498-8001-8510E947267C}" srcOrd="0" destOrd="0" presId="urn:microsoft.com/office/officeart/2008/layout/VerticalCurvedList"/>
    <dgm:cxn modelId="{D1B7B7EB-398B-4005-920F-19E06CEE95F2}" srcId="{7E94DBAA-364E-4E81-B928-9307E6E9E2D6}" destId="{5FC5A6AB-A8E6-4475-9F94-38EA330F173F}" srcOrd="0" destOrd="0" parTransId="{8D22BC7A-AA51-4773-987B-E130AAFA5706}" sibTransId="{1609D8F8-5505-4B45-B9C7-C2C7DF441A03}"/>
    <dgm:cxn modelId="{73F581A1-0459-4DA9-AE4C-BF9B8FCBB48D}" type="presOf" srcId="{D47C215B-8FD0-432F-8F5F-85FA3B3A0640}" destId="{58511A22-64D9-407F-8935-EB21B1FCD6C7}" srcOrd="0" destOrd="0" presId="urn:microsoft.com/office/officeart/2008/layout/VerticalCurvedList"/>
    <dgm:cxn modelId="{A14ADD72-0FFA-4846-9B25-2CBF357E262A}" type="presOf" srcId="{BB98783D-EA98-46DC-AC86-A11B99F0E20A}" destId="{937245B8-9A0A-4528-AC93-AD5D476ACCB1}" srcOrd="0" destOrd="0" presId="urn:microsoft.com/office/officeart/2008/layout/VerticalCurvedList"/>
    <dgm:cxn modelId="{ECF0AB80-01A8-40C8-9E80-C7A8461F0792}" type="presOf" srcId="{18687DD5-92CF-48AE-BFAB-4AD325E7950B}" destId="{A791FDBE-F60E-490D-B74B-670C87E7C96B}" srcOrd="0" destOrd="0" presId="urn:microsoft.com/office/officeart/2008/layout/VerticalCurvedList"/>
    <dgm:cxn modelId="{4C46C912-9C84-4FD9-901E-F0E7C8C3FCA6}" srcId="{7E94DBAA-364E-4E81-B928-9307E6E9E2D6}" destId="{18687DD5-92CF-48AE-BFAB-4AD325E7950B}" srcOrd="5" destOrd="0" parTransId="{302288D1-10CB-4E55-81B6-2C719E051904}" sibTransId="{616DC7DB-F540-44AC-9AFC-8534FBC8CF3E}"/>
    <dgm:cxn modelId="{BC652B03-9397-4B69-A6EA-3B7D1F278624}" type="presOf" srcId="{5FC5A6AB-A8E6-4475-9F94-38EA330F173F}" destId="{0BF465D1-D76D-48B6-B102-543E8D26221E}" srcOrd="0" destOrd="0" presId="urn:microsoft.com/office/officeart/2008/layout/VerticalCurvedList"/>
    <dgm:cxn modelId="{758AC1BD-9CEA-4F5C-B6D6-7E6003177665}" srcId="{7E94DBAA-364E-4E81-B928-9307E6E9E2D6}" destId="{EFE0158A-4541-40A5-91F1-8041F1B45F7E}" srcOrd="1" destOrd="0" parTransId="{7EFC3CD7-9FD9-4B57-BAD5-D6FC201F99E1}" sibTransId="{795BED72-C2BD-428C-AF05-EC0D061415A2}"/>
    <dgm:cxn modelId="{7553F04B-035B-4AC0-B7B5-4BA9337804E0}" srcId="{7E94DBAA-364E-4E81-B928-9307E6E9E2D6}" destId="{BB98783D-EA98-46DC-AC86-A11B99F0E20A}" srcOrd="3" destOrd="0" parTransId="{2FCC91BC-B1A0-4687-A0CB-4A4AC96BFA4E}" sibTransId="{A2C75915-159E-438F-94B5-162EEF5B486C}"/>
    <dgm:cxn modelId="{01760D14-9CF8-46B7-B496-B52A24B7EEC4}" type="presOf" srcId="{7E94DBAA-364E-4E81-B928-9307E6E9E2D6}" destId="{0D25B015-141B-4DBE-92AF-4831A687B011}" srcOrd="0" destOrd="0" presId="urn:microsoft.com/office/officeart/2008/layout/VerticalCurvedList"/>
    <dgm:cxn modelId="{42845FB9-18E8-4993-958C-469EB1CE4859}" srcId="{7E94DBAA-364E-4E81-B928-9307E6E9E2D6}" destId="{7DC59337-107B-4C5C-AFFB-D4D36FCB676B}" srcOrd="4" destOrd="0" parTransId="{7AD151E3-447C-4540-9132-B686037E9E8F}" sibTransId="{B3B078A0-7A12-4EB4-8EE8-6A8DFB39832A}"/>
    <dgm:cxn modelId="{5A16C726-BA3A-4AE8-8DC3-1920EDD72B21}" type="presOf" srcId="{EFE0158A-4541-40A5-91F1-8041F1B45F7E}" destId="{B566F8BD-AF39-48D3-9F73-5A8F21F995C2}" srcOrd="0" destOrd="0" presId="urn:microsoft.com/office/officeart/2008/layout/VerticalCurvedList"/>
    <dgm:cxn modelId="{2ED43AED-764A-47A2-A677-BC896F0AAA78}" type="presOf" srcId="{1609D8F8-5505-4B45-B9C7-C2C7DF441A03}" destId="{B63AE0F1-9888-4748-B84B-442E64BDC96B}" srcOrd="0" destOrd="0" presId="urn:microsoft.com/office/officeart/2008/layout/VerticalCurvedList"/>
    <dgm:cxn modelId="{0A7A0C59-C5A8-4762-867A-EC624F26020A}" type="presParOf" srcId="{0D25B015-141B-4DBE-92AF-4831A687B011}" destId="{09D81803-B82B-431E-BC45-3B6D314B90EF}" srcOrd="0" destOrd="0" presId="urn:microsoft.com/office/officeart/2008/layout/VerticalCurvedList"/>
    <dgm:cxn modelId="{296603AA-4833-4850-B407-67461D8D5E73}" type="presParOf" srcId="{09D81803-B82B-431E-BC45-3B6D314B90EF}" destId="{08D16233-8E1C-45FD-B1EC-A157B1703675}" srcOrd="0" destOrd="0" presId="urn:microsoft.com/office/officeart/2008/layout/VerticalCurvedList"/>
    <dgm:cxn modelId="{E25AF37C-E2B6-411E-96D2-281D0CEE50E7}" type="presParOf" srcId="{08D16233-8E1C-45FD-B1EC-A157B1703675}" destId="{A7079979-3D7B-4C79-9DFF-44455E2346A1}" srcOrd="0" destOrd="0" presId="urn:microsoft.com/office/officeart/2008/layout/VerticalCurvedList"/>
    <dgm:cxn modelId="{53E1A3DE-BBD9-419A-999F-B9E5AC35075C}" type="presParOf" srcId="{08D16233-8E1C-45FD-B1EC-A157B1703675}" destId="{B63AE0F1-9888-4748-B84B-442E64BDC96B}" srcOrd="1" destOrd="0" presId="urn:microsoft.com/office/officeart/2008/layout/VerticalCurvedList"/>
    <dgm:cxn modelId="{91A5E547-8323-4DD0-A553-A8FC59AD6929}" type="presParOf" srcId="{08D16233-8E1C-45FD-B1EC-A157B1703675}" destId="{E965B27E-E801-4C0C-89A2-46CFC5C4A6E9}" srcOrd="2" destOrd="0" presId="urn:microsoft.com/office/officeart/2008/layout/VerticalCurvedList"/>
    <dgm:cxn modelId="{3B4B86A4-F84E-4424-929B-72A7C9DC9A3F}" type="presParOf" srcId="{08D16233-8E1C-45FD-B1EC-A157B1703675}" destId="{B22A4217-D368-41C4-AC6F-67400547973C}" srcOrd="3" destOrd="0" presId="urn:microsoft.com/office/officeart/2008/layout/VerticalCurvedList"/>
    <dgm:cxn modelId="{E1B37E5F-7767-4F9E-8F2B-1974CBF551B8}" type="presParOf" srcId="{09D81803-B82B-431E-BC45-3B6D314B90EF}" destId="{0BF465D1-D76D-48B6-B102-543E8D26221E}" srcOrd="1" destOrd="0" presId="urn:microsoft.com/office/officeart/2008/layout/VerticalCurvedList"/>
    <dgm:cxn modelId="{F8F8C8A5-2E3D-435D-AD6E-32DAC179A1EA}" type="presParOf" srcId="{09D81803-B82B-431E-BC45-3B6D314B90EF}" destId="{2A68EC05-79EC-4EAB-B032-67AFBBCBAFEF}" srcOrd="2" destOrd="0" presId="urn:microsoft.com/office/officeart/2008/layout/VerticalCurvedList"/>
    <dgm:cxn modelId="{F1A471EF-AB58-4978-A386-FB991D354D25}" type="presParOf" srcId="{2A68EC05-79EC-4EAB-B032-67AFBBCBAFEF}" destId="{93E557A3-D983-49E3-849A-6B9963E0013B}" srcOrd="0" destOrd="0" presId="urn:microsoft.com/office/officeart/2008/layout/VerticalCurvedList"/>
    <dgm:cxn modelId="{53E903B4-BE61-431E-833A-E95687FE6BBE}" type="presParOf" srcId="{09D81803-B82B-431E-BC45-3B6D314B90EF}" destId="{B566F8BD-AF39-48D3-9F73-5A8F21F995C2}" srcOrd="3" destOrd="0" presId="urn:microsoft.com/office/officeart/2008/layout/VerticalCurvedList"/>
    <dgm:cxn modelId="{FEFE960F-9962-4F9D-B0EA-CE3DD58EAF38}" type="presParOf" srcId="{09D81803-B82B-431E-BC45-3B6D314B90EF}" destId="{5E082AC5-3ACF-4867-A18F-005243099047}" srcOrd="4" destOrd="0" presId="urn:microsoft.com/office/officeart/2008/layout/VerticalCurvedList"/>
    <dgm:cxn modelId="{BB5A6A6B-573D-4158-9034-10693AF00413}" type="presParOf" srcId="{5E082AC5-3ACF-4867-A18F-005243099047}" destId="{B6585DE1-554C-4EAA-9608-CF29DC408055}" srcOrd="0" destOrd="0" presId="urn:microsoft.com/office/officeart/2008/layout/VerticalCurvedList"/>
    <dgm:cxn modelId="{1CA72776-A4F1-47DC-B9A2-6792EC580FFD}" type="presParOf" srcId="{09D81803-B82B-431E-BC45-3B6D314B90EF}" destId="{58511A22-64D9-407F-8935-EB21B1FCD6C7}" srcOrd="5" destOrd="0" presId="urn:microsoft.com/office/officeart/2008/layout/VerticalCurvedList"/>
    <dgm:cxn modelId="{6317EEF2-A752-4DE8-9929-928A3CE7BCF6}" type="presParOf" srcId="{09D81803-B82B-431E-BC45-3B6D314B90EF}" destId="{C9260AA3-BFDF-4A58-97DD-96368F7EB3DE}" srcOrd="6" destOrd="0" presId="urn:microsoft.com/office/officeart/2008/layout/VerticalCurvedList"/>
    <dgm:cxn modelId="{C0B0BB35-7EC2-40FD-8111-6E6EC6B1D525}" type="presParOf" srcId="{C9260AA3-BFDF-4A58-97DD-96368F7EB3DE}" destId="{154452D9-2958-4EF4-A552-EA382E083B67}" srcOrd="0" destOrd="0" presId="urn:microsoft.com/office/officeart/2008/layout/VerticalCurvedList"/>
    <dgm:cxn modelId="{DE002793-92BF-4C8F-8DB5-032550711C5B}" type="presParOf" srcId="{09D81803-B82B-431E-BC45-3B6D314B90EF}" destId="{937245B8-9A0A-4528-AC93-AD5D476ACCB1}" srcOrd="7" destOrd="0" presId="urn:microsoft.com/office/officeart/2008/layout/VerticalCurvedList"/>
    <dgm:cxn modelId="{262436A6-7232-467A-8C0A-440743413D0C}" type="presParOf" srcId="{09D81803-B82B-431E-BC45-3B6D314B90EF}" destId="{88BFE6AD-070C-4042-9451-EA6A645C5A37}" srcOrd="8" destOrd="0" presId="urn:microsoft.com/office/officeart/2008/layout/VerticalCurvedList"/>
    <dgm:cxn modelId="{905E9898-D77B-471B-B098-792B018A8E1A}" type="presParOf" srcId="{88BFE6AD-070C-4042-9451-EA6A645C5A37}" destId="{8053F1F8-4F82-4E3B-B8A8-70F48696E559}" srcOrd="0" destOrd="0" presId="urn:microsoft.com/office/officeart/2008/layout/VerticalCurvedList"/>
    <dgm:cxn modelId="{BD079F89-FFB0-4D34-B5B7-54A19249BC7D}" type="presParOf" srcId="{09D81803-B82B-431E-BC45-3B6D314B90EF}" destId="{37F3A7DC-9165-4498-8001-8510E947267C}" srcOrd="9" destOrd="0" presId="urn:microsoft.com/office/officeart/2008/layout/VerticalCurvedList"/>
    <dgm:cxn modelId="{07786A87-E200-4037-817A-93CD074ECF19}" type="presParOf" srcId="{09D81803-B82B-431E-BC45-3B6D314B90EF}" destId="{BAF35BFA-6C4F-4BDC-97D5-1CC11B0FAB51}" srcOrd="10" destOrd="0" presId="urn:microsoft.com/office/officeart/2008/layout/VerticalCurvedList"/>
    <dgm:cxn modelId="{DDFCE52C-CE08-40C5-87D8-D12DBDA90DCB}" type="presParOf" srcId="{BAF35BFA-6C4F-4BDC-97D5-1CC11B0FAB51}" destId="{2FD5D3E3-6500-4097-B90E-BB7D4CAF859F}" srcOrd="0" destOrd="0" presId="urn:microsoft.com/office/officeart/2008/layout/VerticalCurvedList"/>
    <dgm:cxn modelId="{EE8CAC01-324F-4E22-A212-6D45F11E960A}" type="presParOf" srcId="{09D81803-B82B-431E-BC45-3B6D314B90EF}" destId="{A791FDBE-F60E-490D-B74B-670C87E7C96B}" srcOrd="11" destOrd="0" presId="urn:microsoft.com/office/officeart/2008/layout/VerticalCurvedList"/>
    <dgm:cxn modelId="{2C2AF0E8-377A-4844-B5E9-DCDD17DCBDDE}" type="presParOf" srcId="{09D81803-B82B-431E-BC45-3B6D314B90EF}" destId="{3296C4D7-5C5C-4567-A062-D484E15B28EA}" srcOrd="12" destOrd="0" presId="urn:microsoft.com/office/officeart/2008/layout/VerticalCurvedList"/>
    <dgm:cxn modelId="{F7A8E996-D788-4481-BBBC-7598D649EC62}" type="presParOf" srcId="{3296C4D7-5C5C-4567-A062-D484E15B28EA}" destId="{8EEE7649-8EAD-4812-B173-ED29B0BB8747}"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FF1A4377-D337-4136-BF58-98D0CD6516CF}"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en-US"/>
        </a:p>
      </dgm:t>
    </dgm:pt>
    <dgm:pt modelId="{D2DC63C6-C0A8-4B65-B9F4-16E1C1FD1D82}">
      <dgm:prSet phldrT="[Text]"/>
      <dgm:spPr/>
      <dgm:t>
        <a:bodyPr/>
        <a:lstStyle/>
        <a:p>
          <a:r>
            <a:rPr lang="en-US" dirty="0"/>
            <a:t>HCN Network </a:t>
          </a:r>
        </a:p>
      </dgm:t>
    </dgm:pt>
    <dgm:pt modelId="{D0773A2D-8DEF-4ECB-8803-2B3EE71A2F7A}" type="parTrans" cxnId="{F36C0A19-F274-4002-A646-EF5FFDF7A12D}">
      <dgm:prSet/>
      <dgm:spPr/>
      <dgm:t>
        <a:bodyPr/>
        <a:lstStyle/>
        <a:p>
          <a:endParaRPr lang="en-US"/>
        </a:p>
      </dgm:t>
    </dgm:pt>
    <dgm:pt modelId="{9F2A7B63-B2E2-45B3-8C39-D7698C10824D}" type="sibTrans" cxnId="{F36C0A19-F274-4002-A646-EF5FFDF7A12D}">
      <dgm:prSet/>
      <dgm:spPr/>
      <dgm:t>
        <a:bodyPr/>
        <a:lstStyle/>
        <a:p>
          <a:endParaRPr lang="en-US"/>
        </a:p>
      </dgm:t>
    </dgm:pt>
    <dgm:pt modelId="{724DE8B4-374E-4314-80B5-E4056C60C6A1}">
      <dgm:prSet phldrT="[Text]"/>
      <dgm:spPr/>
      <dgm:t>
        <a:bodyPr/>
        <a:lstStyle/>
        <a:p>
          <a:r>
            <a:rPr lang="en-US" dirty="0"/>
            <a:t>HCN Namespace</a:t>
          </a:r>
        </a:p>
      </dgm:t>
    </dgm:pt>
    <dgm:pt modelId="{8A6CB7C3-D00C-4F76-BD26-078C2FA1A1FC}" type="parTrans" cxnId="{9061EC44-22BF-4BDD-85C9-37CB29209FA3}">
      <dgm:prSet/>
      <dgm:spPr/>
      <dgm:t>
        <a:bodyPr/>
        <a:lstStyle/>
        <a:p>
          <a:endParaRPr lang="en-US"/>
        </a:p>
      </dgm:t>
    </dgm:pt>
    <dgm:pt modelId="{98218D35-8F04-44D5-81A8-2A5FF4E8A05C}" type="sibTrans" cxnId="{9061EC44-22BF-4BDD-85C9-37CB29209FA3}">
      <dgm:prSet/>
      <dgm:spPr/>
      <dgm:t>
        <a:bodyPr/>
        <a:lstStyle/>
        <a:p>
          <a:endParaRPr lang="en-US"/>
        </a:p>
      </dgm:t>
    </dgm:pt>
    <dgm:pt modelId="{31DC60A7-D46A-480E-BC0E-5D72BCFE3D1D}">
      <dgm:prSet phldrT="[Text]"/>
      <dgm:spPr/>
      <dgm:t>
        <a:bodyPr/>
        <a:lstStyle/>
        <a:p>
          <a:r>
            <a:rPr lang="en-US" dirty="0"/>
            <a:t>HCN Endpoint</a:t>
          </a:r>
        </a:p>
      </dgm:t>
    </dgm:pt>
    <dgm:pt modelId="{EBF4959F-C0ED-44FE-A3A2-566322B524B7}" type="parTrans" cxnId="{2986DD71-9922-4F61-B658-C9B642AF7B37}">
      <dgm:prSet/>
      <dgm:spPr/>
      <dgm:t>
        <a:bodyPr/>
        <a:lstStyle/>
        <a:p>
          <a:endParaRPr lang="en-US"/>
        </a:p>
      </dgm:t>
    </dgm:pt>
    <dgm:pt modelId="{C4915DFF-1075-4057-8A15-CF0476BAED15}" type="sibTrans" cxnId="{2986DD71-9922-4F61-B658-C9B642AF7B37}">
      <dgm:prSet/>
      <dgm:spPr/>
      <dgm:t>
        <a:bodyPr/>
        <a:lstStyle/>
        <a:p>
          <a:endParaRPr lang="en-US"/>
        </a:p>
      </dgm:t>
    </dgm:pt>
    <dgm:pt modelId="{F2986DDD-9C9E-4324-9168-B8979D7DFEED}">
      <dgm:prSet phldrT="[Text]"/>
      <dgm:spPr/>
      <dgm:t>
        <a:bodyPr/>
        <a:lstStyle/>
        <a:p>
          <a:r>
            <a:rPr lang="en-US" dirty="0"/>
            <a:t>HCN Load Balancer</a:t>
          </a:r>
        </a:p>
      </dgm:t>
    </dgm:pt>
    <dgm:pt modelId="{2FF0EAAB-7AAC-4513-9E99-F6F9ED337BD6}" type="parTrans" cxnId="{CB965732-E781-4E8F-A08A-886AD98C6CC3}">
      <dgm:prSet/>
      <dgm:spPr/>
      <dgm:t>
        <a:bodyPr/>
        <a:lstStyle/>
        <a:p>
          <a:endParaRPr lang="en-US"/>
        </a:p>
      </dgm:t>
    </dgm:pt>
    <dgm:pt modelId="{A1B7E9EC-4C2B-4711-A314-37B6141F4A37}" type="sibTrans" cxnId="{CB965732-E781-4E8F-A08A-886AD98C6CC3}">
      <dgm:prSet/>
      <dgm:spPr/>
      <dgm:t>
        <a:bodyPr/>
        <a:lstStyle/>
        <a:p>
          <a:endParaRPr lang="en-US"/>
        </a:p>
      </dgm:t>
    </dgm:pt>
    <dgm:pt modelId="{DB1B47B6-DB98-4630-A80C-37C2E437B065}" type="pres">
      <dgm:prSet presAssocID="{FF1A4377-D337-4136-BF58-98D0CD6516CF}" presName="Name0" presStyleCnt="0">
        <dgm:presLayoutVars>
          <dgm:chMax val="7"/>
          <dgm:chPref val="7"/>
          <dgm:dir/>
        </dgm:presLayoutVars>
      </dgm:prSet>
      <dgm:spPr/>
      <dgm:t>
        <a:bodyPr/>
        <a:lstStyle/>
        <a:p>
          <a:endParaRPr lang="en-US"/>
        </a:p>
      </dgm:t>
    </dgm:pt>
    <dgm:pt modelId="{AB3F3A8A-D654-4722-B079-18C510BD620E}" type="pres">
      <dgm:prSet presAssocID="{FF1A4377-D337-4136-BF58-98D0CD6516CF}" presName="Name1" presStyleCnt="0"/>
      <dgm:spPr/>
    </dgm:pt>
    <dgm:pt modelId="{031CE170-0E2E-41CA-9BE3-3547F0296F46}" type="pres">
      <dgm:prSet presAssocID="{FF1A4377-D337-4136-BF58-98D0CD6516CF}" presName="cycle" presStyleCnt="0"/>
      <dgm:spPr/>
    </dgm:pt>
    <dgm:pt modelId="{7DF6B1A1-9910-4D9B-92C8-13FF30BE7D57}" type="pres">
      <dgm:prSet presAssocID="{FF1A4377-D337-4136-BF58-98D0CD6516CF}" presName="srcNode" presStyleLbl="node1" presStyleIdx="0" presStyleCnt="4"/>
      <dgm:spPr/>
    </dgm:pt>
    <dgm:pt modelId="{C4FDE681-A79A-4398-BE5A-B31D9DB220FC}" type="pres">
      <dgm:prSet presAssocID="{FF1A4377-D337-4136-BF58-98D0CD6516CF}" presName="conn" presStyleLbl="parChTrans1D2" presStyleIdx="0" presStyleCnt="1"/>
      <dgm:spPr/>
      <dgm:t>
        <a:bodyPr/>
        <a:lstStyle/>
        <a:p>
          <a:endParaRPr lang="en-US"/>
        </a:p>
      </dgm:t>
    </dgm:pt>
    <dgm:pt modelId="{D3993106-9CB5-4F4F-B053-2A13E94FDDE4}" type="pres">
      <dgm:prSet presAssocID="{FF1A4377-D337-4136-BF58-98D0CD6516CF}" presName="extraNode" presStyleLbl="node1" presStyleIdx="0" presStyleCnt="4"/>
      <dgm:spPr/>
    </dgm:pt>
    <dgm:pt modelId="{C56F927C-8194-4174-A28E-E9219631B3E9}" type="pres">
      <dgm:prSet presAssocID="{FF1A4377-D337-4136-BF58-98D0CD6516CF}" presName="dstNode" presStyleLbl="node1" presStyleIdx="0" presStyleCnt="4"/>
      <dgm:spPr/>
    </dgm:pt>
    <dgm:pt modelId="{860EBA6F-CD0C-42B1-BC26-0EA65025E1AA}" type="pres">
      <dgm:prSet presAssocID="{D2DC63C6-C0A8-4B65-B9F4-16E1C1FD1D82}" presName="text_1" presStyleLbl="node1" presStyleIdx="0" presStyleCnt="4" custLinFactNeighborX="1525" custLinFactNeighborY="6356">
        <dgm:presLayoutVars>
          <dgm:bulletEnabled val="1"/>
        </dgm:presLayoutVars>
      </dgm:prSet>
      <dgm:spPr/>
      <dgm:t>
        <a:bodyPr/>
        <a:lstStyle/>
        <a:p>
          <a:endParaRPr lang="en-US"/>
        </a:p>
      </dgm:t>
    </dgm:pt>
    <dgm:pt modelId="{E02DD450-CA93-4F70-A2A9-B2B5330EFC0E}" type="pres">
      <dgm:prSet presAssocID="{D2DC63C6-C0A8-4B65-B9F4-16E1C1FD1D82}" presName="accent_1" presStyleCnt="0"/>
      <dgm:spPr/>
    </dgm:pt>
    <dgm:pt modelId="{DEC41F58-0B6D-41C4-AAC1-E868A13A9543}" type="pres">
      <dgm:prSet presAssocID="{D2DC63C6-C0A8-4B65-B9F4-16E1C1FD1D82}" presName="accentRepeatNode" presStyleLbl="solidFgAcc1" presStyleIdx="0" presStyleCnt="4"/>
      <dgm:spPr/>
    </dgm:pt>
    <dgm:pt modelId="{AED95826-FCE3-450D-9298-FEB9A143C4F5}" type="pres">
      <dgm:prSet presAssocID="{724DE8B4-374E-4314-80B5-E4056C60C6A1}" presName="text_2" presStyleLbl="node1" presStyleIdx="1" presStyleCnt="4">
        <dgm:presLayoutVars>
          <dgm:bulletEnabled val="1"/>
        </dgm:presLayoutVars>
      </dgm:prSet>
      <dgm:spPr/>
      <dgm:t>
        <a:bodyPr/>
        <a:lstStyle/>
        <a:p>
          <a:endParaRPr lang="en-US"/>
        </a:p>
      </dgm:t>
    </dgm:pt>
    <dgm:pt modelId="{2DF8B56D-3851-4FCF-BC62-CBF57B2FD620}" type="pres">
      <dgm:prSet presAssocID="{724DE8B4-374E-4314-80B5-E4056C60C6A1}" presName="accent_2" presStyleCnt="0"/>
      <dgm:spPr/>
    </dgm:pt>
    <dgm:pt modelId="{2554CF79-0CA1-4836-8564-9379DF4F034B}" type="pres">
      <dgm:prSet presAssocID="{724DE8B4-374E-4314-80B5-E4056C60C6A1}" presName="accentRepeatNode" presStyleLbl="solidFgAcc1" presStyleIdx="1" presStyleCnt="4"/>
      <dgm:spPr/>
    </dgm:pt>
    <dgm:pt modelId="{A1CFCDC6-88EF-4564-9B87-C35DD74D5B41}" type="pres">
      <dgm:prSet presAssocID="{31DC60A7-D46A-480E-BC0E-5D72BCFE3D1D}" presName="text_3" presStyleLbl="node1" presStyleIdx="2" presStyleCnt="4">
        <dgm:presLayoutVars>
          <dgm:bulletEnabled val="1"/>
        </dgm:presLayoutVars>
      </dgm:prSet>
      <dgm:spPr/>
      <dgm:t>
        <a:bodyPr/>
        <a:lstStyle/>
        <a:p>
          <a:endParaRPr lang="en-US"/>
        </a:p>
      </dgm:t>
    </dgm:pt>
    <dgm:pt modelId="{25680537-5EDD-4D4E-B481-BBE7DB7235D1}" type="pres">
      <dgm:prSet presAssocID="{31DC60A7-D46A-480E-BC0E-5D72BCFE3D1D}" presName="accent_3" presStyleCnt="0"/>
      <dgm:spPr/>
    </dgm:pt>
    <dgm:pt modelId="{2D12AA00-1675-4889-BE8B-D8B581B4F156}" type="pres">
      <dgm:prSet presAssocID="{31DC60A7-D46A-480E-BC0E-5D72BCFE3D1D}" presName="accentRepeatNode" presStyleLbl="solidFgAcc1" presStyleIdx="2" presStyleCnt="4"/>
      <dgm:spPr/>
    </dgm:pt>
    <dgm:pt modelId="{E596AE26-9D9A-4F8E-ACE7-AD0F84FFCFBF}" type="pres">
      <dgm:prSet presAssocID="{F2986DDD-9C9E-4324-9168-B8979D7DFEED}" presName="text_4" presStyleLbl="node1" presStyleIdx="3" presStyleCnt="4">
        <dgm:presLayoutVars>
          <dgm:bulletEnabled val="1"/>
        </dgm:presLayoutVars>
      </dgm:prSet>
      <dgm:spPr/>
      <dgm:t>
        <a:bodyPr/>
        <a:lstStyle/>
        <a:p>
          <a:endParaRPr lang="en-US"/>
        </a:p>
      </dgm:t>
    </dgm:pt>
    <dgm:pt modelId="{D85C13EE-57EA-4F7D-B780-CE390F2723F7}" type="pres">
      <dgm:prSet presAssocID="{F2986DDD-9C9E-4324-9168-B8979D7DFEED}" presName="accent_4" presStyleCnt="0"/>
      <dgm:spPr/>
    </dgm:pt>
    <dgm:pt modelId="{87536790-CB1F-4EB0-9C37-AB991F86D4AB}" type="pres">
      <dgm:prSet presAssocID="{F2986DDD-9C9E-4324-9168-B8979D7DFEED}" presName="accentRepeatNode" presStyleLbl="solidFgAcc1" presStyleIdx="3" presStyleCnt="4"/>
      <dgm:spPr/>
    </dgm:pt>
  </dgm:ptLst>
  <dgm:cxnLst>
    <dgm:cxn modelId="{2986DD71-9922-4F61-B658-C9B642AF7B37}" srcId="{FF1A4377-D337-4136-BF58-98D0CD6516CF}" destId="{31DC60A7-D46A-480E-BC0E-5D72BCFE3D1D}" srcOrd="2" destOrd="0" parTransId="{EBF4959F-C0ED-44FE-A3A2-566322B524B7}" sibTransId="{C4915DFF-1075-4057-8A15-CF0476BAED15}"/>
    <dgm:cxn modelId="{97789861-3F35-4610-8759-7C3B004F1134}" type="presOf" srcId="{FF1A4377-D337-4136-BF58-98D0CD6516CF}" destId="{DB1B47B6-DB98-4630-A80C-37C2E437B065}" srcOrd="0" destOrd="0" presId="urn:microsoft.com/office/officeart/2008/layout/VerticalCurvedList"/>
    <dgm:cxn modelId="{6F6F2916-AB0D-4DEA-9F0A-DC66313ECA93}" type="presOf" srcId="{D2DC63C6-C0A8-4B65-B9F4-16E1C1FD1D82}" destId="{860EBA6F-CD0C-42B1-BC26-0EA65025E1AA}" srcOrd="0" destOrd="0" presId="urn:microsoft.com/office/officeart/2008/layout/VerticalCurvedList"/>
    <dgm:cxn modelId="{CB965732-E781-4E8F-A08A-886AD98C6CC3}" srcId="{FF1A4377-D337-4136-BF58-98D0CD6516CF}" destId="{F2986DDD-9C9E-4324-9168-B8979D7DFEED}" srcOrd="3" destOrd="0" parTransId="{2FF0EAAB-7AAC-4513-9E99-F6F9ED337BD6}" sibTransId="{A1B7E9EC-4C2B-4711-A314-37B6141F4A37}"/>
    <dgm:cxn modelId="{AF393503-E2FE-428E-92CB-6076509EB823}" type="presOf" srcId="{31DC60A7-D46A-480E-BC0E-5D72BCFE3D1D}" destId="{A1CFCDC6-88EF-4564-9B87-C35DD74D5B41}" srcOrd="0" destOrd="0" presId="urn:microsoft.com/office/officeart/2008/layout/VerticalCurvedList"/>
    <dgm:cxn modelId="{023451C9-41F7-4549-B916-A908AC884AFE}" type="presOf" srcId="{724DE8B4-374E-4314-80B5-E4056C60C6A1}" destId="{AED95826-FCE3-450D-9298-FEB9A143C4F5}" srcOrd="0" destOrd="0" presId="urn:microsoft.com/office/officeart/2008/layout/VerticalCurvedList"/>
    <dgm:cxn modelId="{6238936B-96AF-44D5-87AB-C0E34B42F364}" type="presOf" srcId="{F2986DDD-9C9E-4324-9168-B8979D7DFEED}" destId="{E596AE26-9D9A-4F8E-ACE7-AD0F84FFCFBF}" srcOrd="0" destOrd="0" presId="urn:microsoft.com/office/officeart/2008/layout/VerticalCurvedList"/>
    <dgm:cxn modelId="{9061EC44-22BF-4BDD-85C9-37CB29209FA3}" srcId="{FF1A4377-D337-4136-BF58-98D0CD6516CF}" destId="{724DE8B4-374E-4314-80B5-E4056C60C6A1}" srcOrd="1" destOrd="0" parTransId="{8A6CB7C3-D00C-4F76-BD26-078C2FA1A1FC}" sibTransId="{98218D35-8F04-44D5-81A8-2A5FF4E8A05C}"/>
    <dgm:cxn modelId="{C9868684-EDB2-4667-95B3-843F597A01D0}" type="presOf" srcId="{9F2A7B63-B2E2-45B3-8C39-D7698C10824D}" destId="{C4FDE681-A79A-4398-BE5A-B31D9DB220FC}" srcOrd="0" destOrd="0" presId="urn:microsoft.com/office/officeart/2008/layout/VerticalCurvedList"/>
    <dgm:cxn modelId="{F36C0A19-F274-4002-A646-EF5FFDF7A12D}" srcId="{FF1A4377-D337-4136-BF58-98D0CD6516CF}" destId="{D2DC63C6-C0A8-4B65-B9F4-16E1C1FD1D82}" srcOrd="0" destOrd="0" parTransId="{D0773A2D-8DEF-4ECB-8803-2B3EE71A2F7A}" sibTransId="{9F2A7B63-B2E2-45B3-8C39-D7698C10824D}"/>
    <dgm:cxn modelId="{39A35E0B-A968-4D27-8BD1-A6984D2E3EEC}" type="presParOf" srcId="{DB1B47B6-DB98-4630-A80C-37C2E437B065}" destId="{AB3F3A8A-D654-4722-B079-18C510BD620E}" srcOrd="0" destOrd="0" presId="urn:microsoft.com/office/officeart/2008/layout/VerticalCurvedList"/>
    <dgm:cxn modelId="{525C54D4-849A-485D-BB58-93F5D4914123}" type="presParOf" srcId="{AB3F3A8A-D654-4722-B079-18C510BD620E}" destId="{031CE170-0E2E-41CA-9BE3-3547F0296F46}" srcOrd="0" destOrd="0" presId="urn:microsoft.com/office/officeart/2008/layout/VerticalCurvedList"/>
    <dgm:cxn modelId="{CCAAF08C-8E15-4EE3-8D86-0F7DEE66AF9B}" type="presParOf" srcId="{031CE170-0E2E-41CA-9BE3-3547F0296F46}" destId="{7DF6B1A1-9910-4D9B-92C8-13FF30BE7D57}" srcOrd="0" destOrd="0" presId="urn:microsoft.com/office/officeart/2008/layout/VerticalCurvedList"/>
    <dgm:cxn modelId="{71566D72-1155-4D07-BA59-71A375EFC870}" type="presParOf" srcId="{031CE170-0E2E-41CA-9BE3-3547F0296F46}" destId="{C4FDE681-A79A-4398-BE5A-B31D9DB220FC}" srcOrd="1" destOrd="0" presId="urn:microsoft.com/office/officeart/2008/layout/VerticalCurvedList"/>
    <dgm:cxn modelId="{ECD722A5-66A4-4E45-A829-455793896C0D}" type="presParOf" srcId="{031CE170-0E2E-41CA-9BE3-3547F0296F46}" destId="{D3993106-9CB5-4F4F-B053-2A13E94FDDE4}" srcOrd="2" destOrd="0" presId="urn:microsoft.com/office/officeart/2008/layout/VerticalCurvedList"/>
    <dgm:cxn modelId="{7CC3F92B-F2C3-4BF8-9F86-CFC949FB438F}" type="presParOf" srcId="{031CE170-0E2E-41CA-9BE3-3547F0296F46}" destId="{C56F927C-8194-4174-A28E-E9219631B3E9}" srcOrd="3" destOrd="0" presId="urn:microsoft.com/office/officeart/2008/layout/VerticalCurvedList"/>
    <dgm:cxn modelId="{29881EA2-0342-402B-92F1-0598917BE572}" type="presParOf" srcId="{AB3F3A8A-D654-4722-B079-18C510BD620E}" destId="{860EBA6F-CD0C-42B1-BC26-0EA65025E1AA}" srcOrd="1" destOrd="0" presId="urn:microsoft.com/office/officeart/2008/layout/VerticalCurvedList"/>
    <dgm:cxn modelId="{83D8679A-E599-47EF-B0E8-32DB4F546C73}" type="presParOf" srcId="{AB3F3A8A-D654-4722-B079-18C510BD620E}" destId="{E02DD450-CA93-4F70-A2A9-B2B5330EFC0E}" srcOrd="2" destOrd="0" presId="urn:microsoft.com/office/officeart/2008/layout/VerticalCurvedList"/>
    <dgm:cxn modelId="{809BC3AA-5861-44D9-81A8-5C6899F171F9}" type="presParOf" srcId="{E02DD450-CA93-4F70-A2A9-B2B5330EFC0E}" destId="{DEC41F58-0B6D-41C4-AAC1-E868A13A9543}" srcOrd="0" destOrd="0" presId="urn:microsoft.com/office/officeart/2008/layout/VerticalCurvedList"/>
    <dgm:cxn modelId="{DBDC38A2-2059-45FE-A471-B4E4B8061018}" type="presParOf" srcId="{AB3F3A8A-D654-4722-B079-18C510BD620E}" destId="{AED95826-FCE3-450D-9298-FEB9A143C4F5}" srcOrd="3" destOrd="0" presId="urn:microsoft.com/office/officeart/2008/layout/VerticalCurvedList"/>
    <dgm:cxn modelId="{2D4F90C5-8E3D-4641-A60C-9AE7DBBBFD46}" type="presParOf" srcId="{AB3F3A8A-D654-4722-B079-18C510BD620E}" destId="{2DF8B56D-3851-4FCF-BC62-CBF57B2FD620}" srcOrd="4" destOrd="0" presId="urn:microsoft.com/office/officeart/2008/layout/VerticalCurvedList"/>
    <dgm:cxn modelId="{3676E69D-611B-4050-BFD8-156C92832E46}" type="presParOf" srcId="{2DF8B56D-3851-4FCF-BC62-CBF57B2FD620}" destId="{2554CF79-0CA1-4836-8564-9379DF4F034B}" srcOrd="0" destOrd="0" presId="urn:microsoft.com/office/officeart/2008/layout/VerticalCurvedList"/>
    <dgm:cxn modelId="{C3410858-30CF-449F-8721-EF8DDB59AE26}" type="presParOf" srcId="{AB3F3A8A-D654-4722-B079-18C510BD620E}" destId="{A1CFCDC6-88EF-4564-9B87-C35DD74D5B41}" srcOrd="5" destOrd="0" presId="urn:microsoft.com/office/officeart/2008/layout/VerticalCurvedList"/>
    <dgm:cxn modelId="{D2155F33-D8DE-4870-8C61-6EFEC35AB043}" type="presParOf" srcId="{AB3F3A8A-D654-4722-B079-18C510BD620E}" destId="{25680537-5EDD-4D4E-B481-BBE7DB7235D1}" srcOrd="6" destOrd="0" presId="urn:microsoft.com/office/officeart/2008/layout/VerticalCurvedList"/>
    <dgm:cxn modelId="{CF4F708E-F76D-4CC2-9F1A-7A959E9FE696}" type="presParOf" srcId="{25680537-5EDD-4D4E-B481-BBE7DB7235D1}" destId="{2D12AA00-1675-4889-BE8B-D8B581B4F156}" srcOrd="0" destOrd="0" presId="urn:microsoft.com/office/officeart/2008/layout/VerticalCurvedList"/>
    <dgm:cxn modelId="{2D03EE43-3F51-4E37-9B87-1310E4F98B56}" type="presParOf" srcId="{AB3F3A8A-D654-4722-B079-18C510BD620E}" destId="{E596AE26-9D9A-4F8E-ACE7-AD0F84FFCFBF}" srcOrd="7" destOrd="0" presId="urn:microsoft.com/office/officeart/2008/layout/VerticalCurvedList"/>
    <dgm:cxn modelId="{C4136DED-83DB-47F1-ADF7-ED4203B7469B}" type="presParOf" srcId="{AB3F3A8A-D654-4722-B079-18C510BD620E}" destId="{D85C13EE-57EA-4F7D-B780-CE390F2723F7}" srcOrd="8" destOrd="0" presId="urn:microsoft.com/office/officeart/2008/layout/VerticalCurvedList"/>
    <dgm:cxn modelId="{86592410-B87D-46A3-AC91-8FE2B6CCBC6E}" type="presParOf" srcId="{D85C13EE-57EA-4F7D-B780-CE390F2723F7}" destId="{87536790-CB1F-4EB0-9C37-AB991F86D4AB}"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3DA494C-CAC5-4A18-AABB-B27605C06F54}">
      <dsp:nvSpPr>
        <dsp:cNvPr id="0" name=""/>
        <dsp:cNvSpPr/>
      </dsp:nvSpPr>
      <dsp:spPr>
        <a:xfrm rot="5400000">
          <a:off x="544124" y="2013013"/>
          <a:ext cx="1629967" cy="2712229"/>
        </a:xfrm>
        <a:prstGeom prst="corner">
          <a:avLst>
            <a:gd name="adj1" fmla="val 16120"/>
            <a:gd name="adj2" fmla="val 1611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05234CE7-362E-4A9E-8FE1-B10C1F23CECB}">
      <dsp:nvSpPr>
        <dsp:cNvPr id="0" name=""/>
        <dsp:cNvSpPr/>
      </dsp:nvSpPr>
      <dsp:spPr>
        <a:xfrm>
          <a:off x="272042" y="2823386"/>
          <a:ext cx="2448615" cy="21463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lvl="0" algn="l" defTabSz="1244600">
            <a:lnSpc>
              <a:spcPct val="90000"/>
            </a:lnSpc>
            <a:spcBef>
              <a:spcPct val="0"/>
            </a:spcBef>
            <a:spcAft>
              <a:spcPct val="35000"/>
            </a:spcAft>
          </a:pPr>
          <a:r>
            <a:rPr lang="en-US" sz="2800" b="0" kern="1200" baseline="0" dirty="0">
              <a:latin typeface="+mn-lt"/>
            </a:rPr>
            <a:t>Windows Container Networking Architecture</a:t>
          </a:r>
          <a:endParaRPr lang="en-US" sz="2200" b="0" kern="1200" dirty="0">
            <a:latin typeface="+mn-lt"/>
          </a:endParaRPr>
        </a:p>
      </dsp:txBody>
      <dsp:txXfrm>
        <a:off x="272042" y="2823386"/>
        <a:ext cx="2448615" cy="2146355"/>
      </dsp:txXfrm>
    </dsp:sp>
    <dsp:sp modelId="{A344089A-196B-481A-8006-6BC7E5BC0D51}">
      <dsp:nvSpPr>
        <dsp:cNvPr id="0" name=""/>
        <dsp:cNvSpPr/>
      </dsp:nvSpPr>
      <dsp:spPr>
        <a:xfrm>
          <a:off x="2258655" y="1813336"/>
          <a:ext cx="462003" cy="462003"/>
        </a:xfrm>
        <a:prstGeom prst="triangle">
          <a:avLst>
            <a:gd name="adj" fmla="val 10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C0F4D916-B741-4213-848B-6AD8F809A087}">
      <dsp:nvSpPr>
        <dsp:cNvPr id="0" name=""/>
        <dsp:cNvSpPr/>
      </dsp:nvSpPr>
      <dsp:spPr>
        <a:xfrm rot="5400000">
          <a:off x="3541708" y="1271258"/>
          <a:ext cx="1629967" cy="2712229"/>
        </a:xfrm>
        <a:prstGeom prst="corner">
          <a:avLst>
            <a:gd name="adj1" fmla="val 16120"/>
            <a:gd name="adj2" fmla="val 1611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FF322DD6-EDAB-4BCF-A463-9B6F9C2C76FF}">
      <dsp:nvSpPr>
        <dsp:cNvPr id="0" name=""/>
        <dsp:cNvSpPr/>
      </dsp:nvSpPr>
      <dsp:spPr>
        <a:xfrm>
          <a:off x="3269626" y="2081631"/>
          <a:ext cx="2448615" cy="21463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lvl="0" algn="l" defTabSz="1244600">
            <a:lnSpc>
              <a:spcPct val="90000"/>
            </a:lnSpc>
            <a:spcBef>
              <a:spcPct val="0"/>
            </a:spcBef>
            <a:spcAft>
              <a:spcPct val="35000"/>
            </a:spcAft>
          </a:pPr>
          <a:r>
            <a:rPr lang="en-US" sz="2800" b="0" kern="1200" baseline="0" dirty="0">
              <a:latin typeface="+mn-lt"/>
            </a:rPr>
            <a:t>Kubernetes Networking - Windows</a:t>
          </a:r>
          <a:endParaRPr lang="en-US" sz="2200" b="0" kern="1200" dirty="0">
            <a:latin typeface="+mn-lt"/>
          </a:endParaRPr>
        </a:p>
      </dsp:txBody>
      <dsp:txXfrm>
        <a:off x="3269626" y="2081631"/>
        <a:ext cx="2448615" cy="2146355"/>
      </dsp:txXfrm>
    </dsp:sp>
    <dsp:sp modelId="{2E2E6335-0940-4747-B9DB-6003542FFA41}">
      <dsp:nvSpPr>
        <dsp:cNvPr id="0" name=""/>
        <dsp:cNvSpPr/>
      </dsp:nvSpPr>
      <dsp:spPr>
        <a:xfrm>
          <a:off x="5256239" y="1071581"/>
          <a:ext cx="462003" cy="462003"/>
        </a:xfrm>
        <a:prstGeom prst="triangle">
          <a:avLst>
            <a:gd name="adj" fmla="val 10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B45A4E29-4EA3-4266-9FE1-91B2B739E06F}">
      <dsp:nvSpPr>
        <dsp:cNvPr id="0" name=""/>
        <dsp:cNvSpPr/>
      </dsp:nvSpPr>
      <dsp:spPr>
        <a:xfrm rot="5400000">
          <a:off x="6539293" y="529503"/>
          <a:ext cx="1629967" cy="2712229"/>
        </a:xfrm>
        <a:prstGeom prst="corner">
          <a:avLst>
            <a:gd name="adj1" fmla="val 16120"/>
            <a:gd name="adj2" fmla="val 1611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AC62C483-672D-4CB7-9A8A-082CFC66DEFB}">
      <dsp:nvSpPr>
        <dsp:cNvPr id="0" name=""/>
        <dsp:cNvSpPr/>
      </dsp:nvSpPr>
      <dsp:spPr>
        <a:xfrm>
          <a:off x="6267211" y="1339875"/>
          <a:ext cx="2448615" cy="21463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lvl="0" algn="l" defTabSz="1244600">
            <a:lnSpc>
              <a:spcPct val="90000"/>
            </a:lnSpc>
            <a:spcBef>
              <a:spcPct val="0"/>
            </a:spcBef>
            <a:spcAft>
              <a:spcPct val="35000"/>
            </a:spcAft>
          </a:pPr>
          <a:r>
            <a:rPr lang="en-US" sz="2800" b="0" kern="1200" baseline="0" dirty="0">
              <a:latin typeface="+mn-lt"/>
            </a:rPr>
            <a:t>Windows CNI Plugin</a:t>
          </a:r>
          <a:endParaRPr lang="en-US" sz="2200" b="0" kern="1200" dirty="0">
            <a:latin typeface="+mn-lt"/>
          </a:endParaRPr>
        </a:p>
      </dsp:txBody>
      <dsp:txXfrm>
        <a:off x="6267211" y="1339875"/>
        <a:ext cx="2448615" cy="2146355"/>
      </dsp:txXfrm>
    </dsp:sp>
    <dsp:sp modelId="{325872B1-FADF-443A-8132-08FB936A0D16}">
      <dsp:nvSpPr>
        <dsp:cNvPr id="0" name=""/>
        <dsp:cNvSpPr/>
      </dsp:nvSpPr>
      <dsp:spPr>
        <a:xfrm>
          <a:off x="8253824" y="329826"/>
          <a:ext cx="462003" cy="462003"/>
        </a:xfrm>
        <a:prstGeom prst="triangle">
          <a:avLst>
            <a:gd name="adj" fmla="val 10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8151C5D4-B153-4A4D-AD68-5542AE79135C}">
      <dsp:nvSpPr>
        <dsp:cNvPr id="0" name=""/>
        <dsp:cNvSpPr/>
      </dsp:nvSpPr>
      <dsp:spPr>
        <a:xfrm rot="5400000">
          <a:off x="9536877" y="-212251"/>
          <a:ext cx="1629967" cy="2712229"/>
        </a:xfrm>
        <a:prstGeom prst="corner">
          <a:avLst>
            <a:gd name="adj1" fmla="val 16120"/>
            <a:gd name="adj2" fmla="val 1611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53D53329-A997-42F3-AC0C-217E4BE24F21}">
      <dsp:nvSpPr>
        <dsp:cNvPr id="0" name=""/>
        <dsp:cNvSpPr/>
      </dsp:nvSpPr>
      <dsp:spPr>
        <a:xfrm>
          <a:off x="9264795" y="598120"/>
          <a:ext cx="2448615" cy="21463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lvl="0" algn="l" defTabSz="1244600">
            <a:lnSpc>
              <a:spcPct val="90000"/>
            </a:lnSpc>
            <a:spcBef>
              <a:spcPct val="0"/>
            </a:spcBef>
            <a:spcAft>
              <a:spcPct val="35000"/>
            </a:spcAft>
          </a:pPr>
          <a:r>
            <a:rPr lang="en-US" sz="2800" b="0" kern="1200" baseline="0" dirty="0">
              <a:latin typeface="+mn-lt"/>
            </a:rPr>
            <a:t>Demo &amp; </a:t>
          </a:r>
          <a:r>
            <a:rPr lang="en-US" sz="2400" b="0" kern="1200" baseline="0" dirty="0">
              <a:latin typeface="+mn-lt"/>
            </a:rPr>
            <a:t>Troubleshooting</a:t>
          </a:r>
        </a:p>
      </dsp:txBody>
      <dsp:txXfrm>
        <a:off x="9264795" y="598120"/>
        <a:ext cx="2448615" cy="214635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1C24FDD-57B2-4E1A-9264-C7F983245951}">
      <dsp:nvSpPr>
        <dsp:cNvPr id="0" name=""/>
        <dsp:cNvSpPr/>
      </dsp:nvSpPr>
      <dsp:spPr>
        <a:xfrm>
          <a:off x="989213" y="1128058"/>
          <a:ext cx="4699300" cy="552858"/>
        </a:xfrm>
        <a:prstGeom prst="rect">
          <a:avLst/>
        </a:prstGeom>
        <a:solidFill>
          <a:schemeClr val="accent2"/>
        </a:solidFill>
        <a:ln w="6350" cap="flat" cmpd="sng" algn="ctr">
          <a:solidFill>
            <a:schemeClr val="accent2">
              <a:shade val="80000"/>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9AF1C754-21A0-4390-931B-8E3EB728DC91}">
      <dsp:nvSpPr>
        <dsp:cNvPr id="0" name=""/>
        <dsp:cNvSpPr/>
      </dsp:nvSpPr>
      <dsp:spPr>
        <a:xfrm>
          <a:off x="989213" y="1143184"/>
          <a:ext cx="345227" cy="345227"/>
        </a:xfrm>
        <a:prstGeom prst="rect">
          <a:avLst/>
        </a:prstGeom>
        <a:solidFill>
          <a:schemeClr val="lt1">
            <a:alpha val="90000"/>
            <a:hueOff val="0"/>
            <a:satOff val="0"/>
            <a:lumOff val="0"/>
            <a:alphaOff val="0"/>
          </a:schemeClr>
        </a:solidFill>
        <a:ln w="6350" cap="flat" cmpd="sng" algn="ctr">
          <a:solidFill>
            <a:schemeClr val="accent2">
              <a:shade val="8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sp>
    <dsp:sp modelId="{0876227B-2992-4D91-9600-ED870DACC742}">
      <dsp:nvSpPr>
        <dsp:cNvPr id="0" name=""/>
        <dsp:cNvSpPr/>
      </dsp:nvSpPr>
      <dsp:spPr>
        <a:xfrm>
          <a:off x="2610542" y="163644"/>
          <a:ext cx="994606" cy="877939"/>
        </a:xfrm>
        <a:prstGeom prst="rect">
          <a:avLst/>
        </a:prstGeom>
        <a:blipFill rotWithShape="0">
          <a:blip xmlns:r="http://schemas.openxmlformats.org/officeDocument/2006/relationships" r:embed="rId1">
            <a:extLst>
              <a:ext uri="{28A0092B-C50C-407E-A947-70E740481C1C}">
                <a14:useLocalDpi xmlns:a14="http://schemas.microsoft.com/office/drawing/2010/main" val="0"/>
              </a:ext>
            </a:extLst>
          </a:blip>
          <a:srcRect/>
          <a:stretch>
            <a:fillRect t="-9000" b="-9000"/>
          </a:stretch>
        </a:blipFill>
        <a:ln>
          <a:noFill/>
        </a:ln>
        <a:effectLst/>
      </dsp:spPr>
      <dsp:style>
        <a:lnRef idx="0">
          <a:scrgbClr r="0" g="0" b="0"/>
        </a:lnRef>
        <a:fillRef idx="0">
          <a:scrgbClr r="0" g="0" b="0"/>
        </a:fillRef>
        <a:effectRef idx="0">
          <a:scrgbClr r="0" g="0" b="0"/>
        </a:effectRef>
        <a:fontRef idx="minor"/>
      </dsp:style>
      <dsp:txBody>
        <a:bodyPr spcFirstLastPara="0" vert="horz" wrap="square" lIns="114300" tIns="76200" rIns="114300" bIns="76200" numCol="1" spcCol="1270" anchor="ctr" anchorCtr="0">
          <a:noAutofit/>
        </a:bodyPr>
        <a:lstStyle/>
        <a:p>
          <a:pPr lvl="0" algn="l" defTabSz="2667000">
            <a:lnSpc>
              <a:spcPct val="90000"/>
            </a:lnSpc>
            <a:spcBef>
              <a:spcPct val="0"/>
            </a:spcBef>
            <a:spcAft>
              <a:spcPct val="35000"/>
            </a:spcAft>
          </a:pPr>
          <a:endParaRPr lang="en-US" sz="6000" kern="1200" dirty="0"/>
        </a:p>
      </dsp:txBody>
      <dsp:txXfrm>
        <a:off x="2610542" y="163644"/>
        <a:ext cx="994606" cy="877939"/>
      </dsp:txXfrm>
    </dsp:sp>
    <dsp:sp modelId="{438F3B0D-1DC5-4496-8494-85C990294DB6}">
      <dsp:nvSpPr>
        <dsp:cNvPr id="0" name=""/>
        <dsp:cNvSpPr/>
      </dsp:nvSpPr>
      <dsp:spPr>
        <a:xfrm>
          <a:off x="989213" y="1947899"/>
          <a:ext cx="345219" cy="345219"/>
        </a:xfrm>
        <a:prstGeom prst="rect">
          <a:avLst/>
        </a:prstGeom>
        <a:solidFill>
          <a:schemeClr val="lt1">
            <a:hueOff val="0"/>
            <a:satOff val="0"/>
            <a:lumOff val="0"/>
            <a:alphaOff val="0"/>
          </a:schemeClr>
        </a:solidFill>
        <a:ln w="6350" cap="flat" cmpd="sng" algn="ctr">
          <a:solidFill>
            <a:schemeClr val="accent2">
              <a:shade val="8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sp>
    <dsp:sp modelId="{25B7E7DA-94FE-435C-BE59-421FD255768E}">
      <dsp:nvSpPr>
        <dsp:cNvPr id="0" name=""/>
        <dsp:cNvSpPr/>
      </dsp:nvSpPr>
      <dsp:spPr>
        <a:xfrm>
          <a:off x="1689644" y="1718155"/>
          <a:ext cx="4370349" cy="8047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688" tIns="170688" rIns="170688" bIns="170688" numCol="1" spcCol="1270" anchor="ctr" anchorCtr="0">
          <a:noAutofit/>
        </a:bodyPr>
        <a:lstStyle/>
        <a:p>
          <a:pPr lvl="0" algn="l" defTabSz="1066800">
            <a:lnSpc>
              <a:spcPct val="90000"/>
            </a:lnSpc>
            <a:spcBef>
              <a:spcPct val="0"/>
            </a:spcBef>
            <a:spcAft>
              <a:spcPct val="35000"/>
            </a:spcAft>
          </a:pPr>
          <a:r>
            <a:rPr lang="en-US" sz="2400" kern="1200" dirty="0"/>
            <a:t>Network Namespace</a:t>
          </a:r>
        </a:p>
      </dsp:txBody>
      <dsp:txXfrm>
        <a:off x="1689644" y="1718155"/>
        <a:ext cx="4370349" cy="804706"/>
      </dsp:txXfrm>
    </dsp:sp>
    <dsp:sp modelId="{9DD606B9-7A91-43C8-B25D-BCA84871F514}">
      <dsp:nvSpPr>
        <dsp:cNvPr id="0" name=""/>
        <dsp:cNvSpPr/>
      </dsp:nvSpPr>
      <dsp:spPr>
        <a:xfrm>
          <a:off x="989213" y="2752606"/>
          <a:ext cx="345219" cy="345219"/>
        </a:xfrm>
        <a:prstGeom prst="rect">
          <a:avLst/>
        </a:prstGeom>
        <a:solidFill>
          <a:schemeClr val="lt1">
            <a:hueOff val="0"/>
            <a:satOff val="0"/>
            <a:lumOff val="0"/>
            <a:alphaOff val="0"/>
          </a:schemeClr>
        </a:solidFill>
        <a:ln w="6350" cap="flat" cmpd="sng" algn="ctr">
          <a:solidFill>
            <a:schemeClr val="accent2">
              <a:shade val="80000"/>
              <a:hueOff val="-68774"/>
              <a:satOff val="1452"/>
              <a:lumOff val="3869"/>
              <a:alphaOff val="0"/>
            </a:schemeClr>
          </a:solidFill>
          <a:prstDash val="solid"/>
          <a:miter lim="800000"/>
        </a:ln>
        <a:effectLst/>
      </dsp:spPr>
      <dsp:style>
        <a:lnRef idx="1">
          <a:scrgbClr r="0" g="0" b="0"/>
        </a:lnRef>
        <a:fillRef idx="1">
          <a:scrgbClr r="0" g="0" b="0"/>
        </a:fillRef>
        <a:effectRef idx="2">
          <a:scrgbClr r="0" g="0" b="0"/>
        </a:effectRef>
        <a:fontRef idx="minor"/>
      </dsp:style>
    </dsp:sp>
    <dsp:sp modelId="{E102AA7C-2222-47C1-B784-E3C997387EF7}">
      <dsp:nvSpPr>
        <dsp:cNvPr id="0" name=""/>
        <dsp:cNvSpPr/>
      </dsp:nvSpPr>
      <dsp:spPr>
        <a:xfrm>
          <a:off x="1689644" y="2541716"/>
          <a:ext cx="4370349" cy="8047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6464" tIns="156464" rIns="156464" bIns="156464" numCol="1" spcCol="1270" anchor="ctr" anchorCtr="0">
          <a:noAutofit/>
        </a:bodyPr>
        <a:lstStyle/>
        <a:p>
          <a:pPr lvl="0" algn="l" defTabSz="977900">
            <a:lnSpc>
              <a:spcPct val="90000"/>
            </a:lnSpc>
            <a:spcBef>
              <a:spcPct val="0"/>
            </a:spcBef>
            <a:spcAft>
              <a:spcPct val="35000"/>
            </a:spcAft>
          </a:pPr>
          <a:r>
            <a:rPr lang="en-US" sz="2200" kern="1200" dirty="0"/>
            <a:t>Bridge and IP Routing</a:t>
          </a:r>
        </a:p>
      </dsp:txBody>
      <dsp:txXfrm>
        <a:off x="1689644" y="2541716"/>
        <a:ext cx="4370349" cy="804706"/>
      </dsp:txXfrm>
    </dsp:sp>
    <dsp:sp modelId="{5E47A247-A913-4265-96F3-5FBEDA688AAD}">
      <dsp:nvSpPr>
        <dsp:cNvPr id="0" name=""/>
        <dsp:cNvSpPr/>
      </dsp:nvSpPr>
      <dsp:spPr>
        <a:xfrm>
          <a:off x="989213" y="3557312"/>
          <a:ext cx="345219" cy="345219"/>
        </a:xfrm>
        <a:prstGeom prst="rect">
          <a:avLst/>
        </a:prstGeom>
        <a:solidFill>
          <a:schemeClr val="lt1">
            <a:hueOff val="0"/>
            <a:satOff val="0"/>
            <a:lumOff val="0"/>
            <a:alphaOff val="0"/>
          </a:schemeClr>
        </a:solidFill>
        <a:ln w="6350" cap="flat" cmpd="sng" algn="ctr">
          <a:solidFill>
            <a:schemeClr val="accent2">
              <a:shade val="80000"/>
              <a:hueOff val="-137547"/>
              <a:satOff val="2905"/>
              <a:lumOff val="7737"/>
              <a:alphaOff val="0"/>
            </a:schemeClr>
          </a:solidFill>
          <a:prstDash val="solid"/>
          <a:miter lim="800000"/>
        </a:ln>
        <a:effectLst/>
      </dsp:spPr>
      <dsp:style>
        <a:lnRef idx="1">
          <a:scrgbClr r="0" g="0" b="0"/>
        </a:lnRef>
        <a:fillRef idx="1">
          <a:scrgbClr r="0" g="0" b="0"/>
        </a:fillRef>
        <a:effectRef idx="2">
          <a:scrgbClr r="0" g="0" b="0"/>
        </a:effectRef>
        <a:fontRef idx="minor"/>
      </dsp:style>
    </dsp:sp>
    <dsp:sp modelId="{AD069C00-3BEA-497D-9EA2-138447FB29C3}">
      <dsp:nvSpPr>
        <dsp:cNvPr id="0" name=""/>
        <dsp:cNvSpPr/>
      </dsp:nvSpPr>
      <dsp:spPr>
        <a:xfrm>
          <a:off x="1699084" y="3327568"/>
          <a:ext cx="4370349" cy="8047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6464" tIns="156464" rIns="156464" bIns="156464" numCol="1" spcCol="1270" anchor="ctr" anchorCtr="0">
          <a:noAutofit/>
        </a:bodyPr>
        <a:lstStyle/>
        <a:p>
          <a:pPr lvl="0" algn="l" defTabSz="977900">
            <a:lnSpc>
              <a:spcPct val="90000"/>
            </a:lnSpc>
            <a:spcBef>
              <a:spcPct val="0"/>
            </a:spcBef>
            <a:spcAft>
              <a:spcPct val="35000"/>
            </a:spcAft>
          </a:pPr>
          <a:r>
            <a:rPr lang="en-US" sz="2200" kern="1200" dirty="0"/>
            <a:t>IP links</a:t>
          </a:r>
        </a:p>
      </dsp:txBody>
      <dsp:txXfrm>
        <a:off x="1699084" y="3327568"/>
        <a:ext cx="4370349" cy="804706"/>
      </dsp:txXfrm>
    </dsp:sp>
    <dsp:sp modelId="{B49790DD-79B2-440B-A588-36647DA9C908}">
      <dsp:nvSpPr>
        <dsp:cNvPr id="0" name=""/>
        <dsp:cNvSpPr/>
      </dsp:nvSpPr>
      <dsp:spPr>
        <a:xfrm>
          <a:off x="989213" y="4362018"/>
          <a:ext cx="345219" cy="345219"/>
        </a:xfrm>
        <a:prstGeom prst="rect">
          <a:avLst/>
        </a:prstGeom>
        <a:solidFill>
          <a:schemeClr val="lt1">
            <a:hueOff val="0"/>
            <a:satOff val="0"/>
            <a:lumOff val="0"/>
            <a:alphaOff val="0"/>
          </a:schemeClr>
        </a:solidFill>
        <a:ln w="6350" cap="flat" cmpd="sng" algn="ctr">
          <a:solidFill>
            <a:schemeClr val="accent2">
              <a:shade val="80000"/>
              <a:hueOff val="-206321"/>
              <a:satOff val="4357"/>
              <a:lumOff val="11606"/>
              <a:alphaOff val="0"/>
            </a:schemeClr>
          </a:solidFill>
          <a:prstDash val="solid"/>
          <a:miter lim="800000"/>
        </a:ln>
        <a:effectLst/>
      </dsp:spPr>
      <dsp:style>
        <a:lnRef idx="1">
          <a:scrgbClr r="0" g="0" b="0"/>
        </a:lnRef>
        <a:fillRef idx="1">
          <a:scrgbClr r="0" g="0" b="0"/>
        </a:fillRef>
        <a:effectRef idx="2">
          <a:scrgbClr r="0" g="0" b="0"/>
        </a:effectRef>
        <a:fontRef idx="minor"/>
      </dsp:style>
    </dsp:sp>
    <dsp:sp modelId="{D5C39396-96E3-479C-83ED-009629264172}">
      <dsp:nvSpPr>
        <dsp:cNvPr id="0" name=""/>
        <dsp:cNvSpPr/>
      </dsp:nvSpPr>
      <dsp:spPr>
        <a:xfrm>
          <a:off x="1670633" y="4139670"/>
          <a:ext cx="4370349" cy="8047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6464" tIns="156464" rIns="156464" bIns="156464" numCol="1" spcCol="1270" anchor="ctr" anchorCtr="0">
          <a:noAutofit/>
        </a:bodyPr>
        <a:lstStyle/>
        <a:p>
          <a:pPr lvl="0" algn="l" defTabSz="977900">
            <a:lnSpc>
              <a:spcPct val="90000"/>
            </a:lnSpc>
            <a:spcBef>
              <a:spcPct val="0"/>
            </a:spcBef>
            <a:spcAft>
              <a:spcPct val="35000"/>
            </a:spcAft>
          </a:pPr>
          <a:r>
            <a:rPr lang="en-US" sz="2200" kern="1200" dirty="0"/>
            <a:t>IPVS and IP Table Rules</a:t>
          </a:r>
        </a:p>
      </dsp:txBody>
      <dsp:txXfrm>
        <a:off x="1670633" y="4139670"/>
        <a:ext cx="4370349" cy="804706"/>
      </dsp:txXfrm>
    </dsp:sp>
    <dsp:sp modelId="{F9EF1352-1BDC-4020-92B3-4512E878A6A9}">
      <dsp:nvSpPr>
        <dsp:cNvPr id="0" name=""/>
        <dsp:cNvSpPr/>
      </dsp:nvSpPr>
      <dsp:spPr>
        <a:xfrm>
          <a:off x="6526164" y="1127500"/>
          <a:ext cx="4699300" cy="552858"/>
        </a:xfrm>
        <a:prstGeom prst="rect">
          <a:avLst/>
        </a:prstGeom>
        <a:solidFill>
          <a:schemeClr val="accent2"/>
        </a:solidFill>
        <a:ln w="6350" cap="flat" cmpd="sng" algn="ctr">
          <a:solidFill>
            <a:schemeClr val="accent2">
              <a:shade val="80000"/>
              <a:hueOff val="-481415"/>
              <a:satOff val="10166"/>
              <a:lumOff val="27081"/>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D0FE97EE-B119-4A5C-99CF-F4747C5C74B0}">
      <dsp:nvSpPr>
        <dsp:cNvPr id="0" name=""/>
        <dsp:cNvSpPr/>
      </dsp:nvSpPr>
      <dsp:spPr>
        <a:xfrm>
          <a:off x="6546932" y="1169624"/>
          <a:ext cx="345227" cy="345227"/>
        </a:xfrm>
        <a:prstGeom prst="rect">
          <a:avLst/>
        </a:prstGeom>
        <a:solidFill>
          <a:schemeClr val="lt1">
            <a:alpha val="90000"/>
            <a:hueOff val="0"/>
            <a:satOff val="0"/>
            <a:lumOff val="0"/>
            <a:alphaOff val="0"/>
          </a:schemeClr>
        </a:solidFill>
        <a:ln w="6350" cap="flat" cmpd="sng" algn="ctr">
          <a:solidFill>
            <a:schemeClr val="accent2">
              <a:shade val="80000"/>
              <a:hueOff val="-481415"/>
              <a:satOff val="10166"/>
              <a:lumOff val="27081"/>
              <a:alphaOff val="0"/>
            </a:schemeClr>
          </a:solidFill>
          <a:prstDash val="solid"/>
          <a:miter lim="800000"/>
        </a:ln>
        <a:effectLst/>
      </dsp:spPr>
      <dsp:style>
        <a:lnRef idx="1">
          <a:scrgbClr r="0" g="0" b="0"/>
        </a:lnRef>
        <a:fillRef idx="1">
          <a:scrgbClr r="0" g="0" b="0"/>
        </a:fillRef>
        <a:effectRef idx="2">
          <a:scrgbClr r="0" g="0" b="0"/>
        </a:effectRef>
        <a:fontRef idx="minor"/>
      </dsp:style>
    </dsp:sp>
    <dsp:sp modelId="{3961E087-E216-462D-9AA6-436615B8F2F2}">
      <dsp:nvSpPr>
        <dsp:cNvPr id="0" name=""/>
        <dsp:cNvSpPr/>
      </dsp:nvSpPr>
      <dsp:spPr>
        <a:xfrm>
          <a:off x="5923479" y="0"/>
          <a:ext cx="4699300" cy="9931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30480" rIns="45720" bIns="30480" numCol="1" spcCol="1270" anchor="ctr" anchorCtr="0">
          <a:noAutofit/>
        </a:bodyPr>
        <a:lstStyle/>
        <a:p>
          <a:pPr lvl="0" algn="l" defTabSz="1066800">
            <a:lnSpc>
              <a:spcPct val="90000"/>
            </a:lnSpc>
            <a:spcBef>
              <a:spcPct val="0"/>
            </a:spcBef>
            <a:spcAft>
              <a:spcPct val="35000"/>
            </a:spcAft>
          </a:pPr>
          <a:r>
            <a:rPr lang="en-US" sz="2400" kern="1200" dirty="0"/>
            <a:t> </a:t>
          </a:r>
        </a:p>
      </dsp:txBody>
      <dsp:txXfrm>
        <a:off x="5923479" y="0"/>
        <a:ext cx="4699300" cy="993167"/>
      </dsp:txXfrm>
    </dsp:sp>
    <dsp:sp modelId="{A67A6191-82DC-4DA7-89FC-B652645BF8FB}">
      <dsp:nvSpPr>
        <dsp:cNvPr id="0" name=""/>
        <dsp:cNvSpPr/>
      </dsp:nvSpPr>
      <dsp:spPr>
        <a:xfrm>
          <a:off x="6889830" y="1937553"/>
          <a:ext cx="345219" cy="345219"/>
        </a:xfrm>
        <a:prstGeom prst="rect">
          <a:avLst/>
        </a:prstGeom>
        <a:solidFill>
          <a:schemeClr val="lt1">
            <a:hueOff val="0"/>
            <a:satOff val="0"/>
            <a:lumOff val="0"/>
            <a:alphaOff val="0"/>
          </a:schemeClr>
        </a:solidFill>
        <a:ln w="6350" cap="flat" cmpd="sng" algn="ctr">
          <a:solidFill>
            <a:schemeClr val="accent2">
              <a:shade val="80000"/>
              <a:hueOff val="-275094"/>
              <a:satOff val="5809"/>
              <a:lumOff val="15475"/>
              <a:alphaOff val="0"/>
            </a:schemeClr>
          </a:solidFill>
          <a:prstDash val="solid"/>
          <a:miter lim="800000"/>
        </a:ln>
        <a:effectLst/>
      </dsp:spPr>
      <dsp:style>
        <a:lnRef idx="1">
          <a:scrgbClr r="0" g="0" b="0"/>
        </a:lnRef>
        <a:fillRef idx="1">
          <a:scrgbClr r="0" g="0" b="0"/>
        </a:fillRef>
        <a:effectRef idx="2">
          <a:scrgbClr r="0" g="0" b="0"/>
        </a:effectRef>
        <a:fontRef idx="minor"/>
      </dsp:style>
    </dsp:sp>
    <dsp:sp modelId="{DE508EA5-422D-4F37-AF04-7415EE4D84C2}">
      <dsp:nvSpPr>
        <dsp:cNvPr id="0" name=""/>
        <dsp:cNvSpPr/>
      </dsp:nvSpPr>
      <dsp:spPr>
        <a:xfrm>
          <a:off x="7241643" y="1680363"/>
          <a:ext cx="4370349" cy="8047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688" tIns="170688" rIns="170688" bIns="170688" numCol="1" spcCol="1270" anchor="ctr" anchorCtr="0">
          <a:noAutofit/>
        </a:bodyPr>
        <a:lstStyle/>
        <a:p>
          <a:pPr lvl="0" algn="l" defTabSz="1066800">
            <a:lnSpc>
              <a:spcPct val="90000"/>
            </a:lnSpc>
            <a:spcBef>
              <a:spcPct val="0"/>
            </a:spcBef>
            <a:spcAft>
              <a:spcPct val="35000"/>
            </a:spcAft>
          </a:pPr>
          <a:r>
            <a:rPr lang="en-US" sz="2400" kern="1200" dirty="0"/>
            <a:t>  TCPIP Compartments</a:t>
          </a:r>
        </a:p>
      </dsp:txBody>
      <dsp:txXfrm>
        <a:off x="7241643" y="1680363"/>
        <a:ext cx="4370349" cy="804706"/>
      </dsp:txXfrm>
    </dsp:sp>
    <dsp:sp modelId="{2F51F1F1-4B2F-49E8-8044-505899982643}">
      <dsp:nvSpPr>
        <dsp:cNvPr id="0" name=""/>
        <dsp:cNvSpPr/>
      </dsp:nvSpPr>
      <dsp:spPr>
        <a:xfrm>
          <a:off x="6903859" y="2810219"/>
          <a:ext cx="345219" cy="345219"/>
        </a:xfrm>
        <a:prstGeom prst="rect">
          <a:avLst/>
        </a:prstGeom>
        <a:solidFill>
          <a:schemeClr val="lt1">
            <a:hueOff val="0"/>
            <a:satOff val="0"/>
            <a:lumOff val="0"/>
            <a:alphaOff val="0"/>
          </a:schemeClr>
        </a:solidFill>
        <a:ln w="6350" cap="flat" cmpd="sng" algn="ctr">
          <a:solidFill>
            <a:schemeClr val="accent2">
              <a:shade val="80000"/>
              <a:hueOff val="-343868"/>
              <a:satOff val="7261"/>
              <a:lumOff val="19344"/>
              <a:alphaOff val="0"/>
            </a:schemeClr>
          </a:solidFill>
          <a:prstDash val="solid"/>
          <a:miter lim="800000"/>
        </a:ln>
        <a:effectLst/>
      </dsp:spPr>
      <dsp:style>
        <a:lnRef idx="1">
          <a:scrgbClr r="0" g="0" b="0"/>
        </a:lnRef>
        <a:fillRef idx="1">
          <a:scrgbClr r="0" g="0" b="0"/>
        </a:fillRef>
        <a:effectRef idx="2">
          <a:scrgbClr r="0" g="0" b="0"/>
        </a:effectRef>
        <a:fontRef idx="minor"/>
      </dsp:style>
    </dsp:sp>
    <dsp:sp modelId="{75BC992C-9197-4387-9766-B9B526251858}">
      <dsp:nvSpPr>
        <dsp:cNvPr id="0" name=""/>
        <dsp:cNvSpPr/>
      </dsp:nvSpPr>
      <dsp:spPr>
        <a:xfrm>
          <a:off x="7166138" y="2580475"/>
          <a:ext cx="4370349" cy="8047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6464" tIns="156464" rIns="156464" bIns="156464" numCol="1" spcCol="1270" anchor="ctr" anchorCtr="0">
          <a:noAutofit/>
        </a:bodyPr>
        <a:lstStyle/>
        <a:p>
          <a:pPr lvl="0" algn="l" defTabSz="977900">
            <a:lnSpc>
              <a:spcPct val="90000"/>
            </a:lnSpc>
            <a:spcBef>
              <a:spcPct val="0"/>
            </a:spcBef>
            <a:spcAft>
              <a:spcPct val="35000"/>
            </a:spcAft>
          </a:pPr>
          <a:r>
            <a:rPr lang="en-US" sz="2200" kern="1200" dirty="0"/>
            <a:t>    VSwitch</a:t>
          </a:r>
        </a:p>
      </dsp:txBody>
      <dsp:txXfrm>
        <a:off x="7166138" y="2580475"/>
        <a:ext cx="4370349" cy="804706"/>
      </dsp:txXfrm>
    </dsp:sp>
    <dsp:sp modelId="{45A6623E-203E-4526-84D6-8609C1E9F568}">
      <dsp:nvSpPr>
        <dsp:cNvPr id="0" name=""/>
        <dsp:cNvSpPr/>
      </dsp:nvSpPr>
      <dsp:spPr>
        <a:xfrm>
          <a:off x="6922750" y="3567793"/>
          <a:ext cx="345219" cy="345219"/>
        </a:xfrm>
        <a:prstGeom prst="rect">
          <a:avLst/>
        </a:prstGeom>
        <a:solidFill>
          <a:schemeClr val="lt1">
            <a:hueOff val="0"/>
            <a:satOff val="0"/>
            <a:lumOff val="0"/>
            <a:alphaOff val="0"/>
          </a:schemeClr>
        </a:solidFill>
        <a:ln w="6350" cap="flat" cmpd="sng" algn="ctr">
          <a:solidFill>
            <a:schemeClr val="accent2">
              <a:shade val="80000"/>
              <a:hueOff val="-412641"/>
              <a:satOff val="8714"/>
              <a:lumOff val="23212"/>
              <a:alphaOff val="0"/>
            </a:schemeClr>
          </a:solidFill>
          <a:prstDash val="solid"/>
          <a:miter lim="800000"/>
        </a:ln>
        <a:effectLst/>
      </dsp:spPr>
      <dsp:style>
        <a:lnRef idx="1">
          <a:scrgbClr r="0" g="0" b="0"/>
        </a:lnRef>
        <a:fillRef idx="1">
          <a:scrgbClr r="0" g="0" b="0"/>
        </a:fillRef>
        <a:effectRef idx="2">
          <a:scrgbClr r="0" g="0" b="0"/>
        </a:effectRef>
        <a:fontRef idx="minor"/>
      </dsp:style>
    </dsp:sp>
    <dsp:sp modelId="{0F8319F4-493B-4F3F-B055-53A301075B10}">
      <dsp:nvSpPr>
        <dsp:cNvPr id="0" name=""/>
        <dsp:cNvSpPr/>
      </dsp:nvSpPr>
      <dsp:spPr>
        <a:xfrm>
          <a:off x="7241643" y="3385182"/>
          <a:ext cx="4370349" cy="8047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6464" tIns="156464" rIns="156464" bIns="156464" numCol="1" spcCol="1270" anchor="ctr" anchorCtr="0">
          <a:noAutofit/>
        </a:bodyPr>
        <a:lstStyle/>
        <a:p>
          <a:pPr lvl="0" algn="l" defTabSz="977900">
            <a:lnSpc>
              <a:spcPct val="90000"/>
            </a:lnSpc>
            <a:spcBef>
              <a:spcPct val="0"/>
            </a:spcBef>
            <a:spcAft>
              <a:spcPct val="35000"/>
            </a:spcAft>
          </a:pPr>
          <a:r>
            <a:rPr lang="en-US" sz="2200" kern="1200" dirty="0"/>
            <a:t>   vNIC’s and VSwitch/VFP Ports</a:t>
          </a:r>
        </a:p>
      </dsp:txBody>
      <dsp:txXfrm>
        <a:off x="7241643" y="3385182"/>
        <a:ext cx="4370349" cy="804706"/>
      </dsp:txXfrm>
    </dsp:sp>
    <dsp:sp modelId="{6B58553D-F66C-4A7E-99C1-F554ECAC4F93}">
      <dsp:nvSpPr>
        <dsp:cNvPr id="0" name=""/>
        <dsp:cNvSpPr/>
      </dsp:nvSpPr>
      <dsp:spPr>
        <a:xfrm>
          <a:off x="6941616" y="4429057"/>
          <a:ext cx="345219" cy="345219"/>
        </a:xfrm>
        <a:prstGeom prst="rect">
          <a:avLst/>
        </a:prstGeom>
        <a:solidFill>
          <a:schemeClr val="lt1">
            <a:hueOff val="0"/>
            <a:satOff val="0"/>
            <a:lumOff val="0"/>
            <a:alphaOff val="0"/>
          </a:schemeClr>
        </a:solidFill>
        <a:ln w="6350" cap="flat" cmpd="sng" algn="ctr">
          <a:solidFill>
            <a:schemeClr val="accent2">
              <a:shade val="80000"/>
              <a:hueOff val="-481415"/>
              <a:satOff val="10166"/>
              <a:lumOff val="27081"/>
              <a:alphaOff val="0"/>
            </a:schemeClr>
          </a:solidFill>
          <a:prstDash val="solid"/>
          <a:miter lim="800000"/>
        </a:ln>
        <a:effectLst/>
      </dsp:spPr>
      <dsp:style>
        <a:lnRef idx="1">
          <a:scrgbClr r="0" g="0" b="0"/>
        </a:lnRef>
        <a:fillRef idx="1">
          <a:scrgbClr r="0" g="0" b="0"/>
        </a:fillRef>
        <a:effectRef idx="2">
          <a:scrgbClr r="0" g="0" b="0"/>
        </a:effectRef>
        <a:fontRef idx="minor"/>
      </dsp:style>
    </dsp:sp>
    <dsp:sp modelId="{841BD61F-4F79-4ED8-A492-B6D0B83C9212}">
      <dsp:nvSpPr>
        <dsp:cNvPr id="0" name=""/>
        <dsp:cNvSpPr/>
      </dsp:nvSpPr>
      <dsp:spPr>
        <a:xfrm>
          <a:off x="7241643" y="4189888"/>
          <a:ext cx="4370349" cy="8047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6464" tIns="156464" rIns="156464" bIns="156464" numCol="1" spcCol="1270" anchor="ctr" anchorCtr="0">
          <a:noAutofit/>
        </a:bodyPr>
        <a:lstStyle/>
        <a:p>
          <a:pPr lvl="0" algn="l" defTabSz="977900">
            <a:lnSpc>
              <a:spcPct val="90000"/>
            </a:lnSpc>
            <a:spcBef>
              <a:spcPct val="0"/>
            </a:spcBef>
            <a:spcAft>
              <a:spcPct val="35000"/>
            </a:spcAft>
          </a:pPr>
          <a:r>
            <a:rPr lang="en-US" sz="2200" kern="1200" dirty="0"/>
            <a:t>   Firewall and VFP Rules</a:t>
          </a:r>
        </a:p>
      </dsp:txBody>
      <dsp:txXfrm>
        <a:off x="7241643" y="4189888"/>
        <a:ext cx="4370349" cy="80470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63AE0F1-9888-4748-B84B-442E64BDC96B}">
      <dsp:nvSpPr>
        <dsp:cNvPr id="0" name=""/>
        <dsp:cNvSpPr/>
      </dsp:nvSpPr>
      <dsp:spPr>
        <a:xfrm>
          <a:off x="-4037824" y="-619803"/>
          <a:ext cx="4811721" cy="4811721"/>
        </a:xfrm>
        <a:prstGeom prst="blockArc">
          <a:avLst>
            <a:gd name="adj1" fmla="val 18900000"/>
            <a:gd name="adj2" fmla="val 2700000"/>
            <a:gd name="adj3" fmla="val 449"/>
          </a:avLst>
        </a:pr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BF465D1-D76D-48B6-B102-543E8D26221E}">
      <dsp:nvSpPr>
        <dsp:cNvPr id="0" name=""/>
        <dsp:cNvSpPr/>
      </dsp:nvSpPr>
      <dsp:spPr>
        <a:xfrm>
          <a:off x="339084" y="223185"/>
          <a:ext cx="3867968" cy="446657"/>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4534" tIns="60960" rIns="60960" bIns="60960" numCol="1" spcCol="1270" anchor="ctr" anchorCtr="0">
          <a:noAutofit/>
        </a:bodyPr>
        <a:lstStyle/>
        <a:p>
          <a:pPr lvl="0" algn="l" defTabSz="1066800">
            <a:lnSpc>
              <a:spcPct val="90000"/>
            </a:lnSpc>
            <a:spcBef>
              <a:spcPct val="0"/>
            </a:spcBef>
            <a:spcAft>
              <a:spcPct val="35000"/>
            </a:spcAft>
          </a:pPr>
          <a:r>
            <a:rPr lang="en-US" sz="2400" kern="1200" dirty="0"/>
            <a:t>Bare Metal Networking</a:t>
          </a:r>
        </a:p>
      </dsp:txBody>
      <dsp:txXfrm>
        <a:off x="339084" y="223185"/>
        <a:ext cx="3867968" cy="446657"/>
      </dsp:txXfrm>
    </dsp:sp>
    <dsp:sp modelId="{93E557A3-D983-49E3-849A-6B9963E0013B}">
      <dsp:nvSpPr>
        <dsp:cNvPr id="0" name=""/>
        <dsp:cNvSpPr/>
      </dsp:nvSpPr>
      <dsp:spPr>
        <a:xfrm>
          <a:off x="59924" y="167353"/>
          <a:ext cx="558321" cy="558321"/>
        </a:xfrm>
        <a:prstGeom prst="ellipse">
          <a:avLst/>
        </a:prstGeom>
        <a:solidFill>
          <a:schemeClr val="lt1">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7A22280-EAE7-4A21-9680-072934C14DF7}">
      <dsp:nvSpPr>
        <dsp:cNvPr id="0" name=""/>
        <dsp:cNvSpPr/>
      </dsp:nvSpPr>
      <dsp:spPr>
        <a:xfrm>
          <a:off x="659146" y="892957"/>
          <a:ext cx="3547906" cy="446657"/>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4534" tIns="60960" rIns="60960" bIns="60960" numCol="1" spcCol="1270" anchor="ctr" anchorCtr="0">
          <a:noAutofit/>
        </a:bodyPr>
        <a:lstStyle/>
        <a:p>
          <a:pPr lvl="0" algn="l" defTabSz="1066800">
            <a:lnSpc>
              <a:spcPct val="90000"/>
            </a:lnSpc>
            <a:spcBef>
              <a:spcPct val="0"/>
            </a:spcBef>
            <a:spcAft>
              <a:spcPct val="35000"/>
            </a:spcAft>
          </a:pPr>
          <a:r>
            <a:rPr lang="en-US" sz="2400" kern="1200" dirty="0"/>
            <a:t>Virtual Network</a:t>
          </a:r>
        </a:p>
      </dsp:txBody>
      <dsp:txXfrm>
        <a:off x="659146" y="892957"/>
        <a:ext cx="3547906" cy="446657"/>
      </dsp:txXfrm>
    </dsp:sp>
    <dsp:sp modelId="{154452D9-2958-4EF4-A552-EA382E083B67}">
      <dsp:nvSpPr>
        <dsp:cNvPr id="0" name=""/>
        <dsp:cNvSpPr/>
      </dsp:nvSpPr>
      <dsp:spPr>
        <a:xfrm>
          <a:off x="379985" y="837124"/>
          <a:ext cx="558321" cy="558321"/>
        </a:xfrm>
        <a:prstGeom prst="ellipse">
          <a:avLst/>
        </a:prstGeom>
        <a:solidFill>
          <a:schemeClr val="lt1">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1CCBDC7-A877-4150-8485-DDC4BEF56B77}">
      <dsp:nvSpPr>
        <dsp:cNvPr id="0" name=""/>
        <dsp:cNvSpPr/>
      </dsp:nvSpPr>
      <dsp:spPr>
        <a:xfrm>
          <a:off x="757379" y="1562728"/>
          <a:ext cx="3449673" cy="446657"/>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4534" tIns="60960" rIns="60960" bIns="60960" numCol="1" spcCol="1270" anchor="ctr" anchorCtr="0">
          <a:noAutofit/>
        </a:bodyPr>
        <a:lstStyle/>
        <a:p>
          <a:pPr lvl="0" algn="l" defTabSz="1066800">
            <a:lnSpc>
              <a:spcPct val="90000"/>
            </a:lnSpc>
            <a:spcBef>
              <a:spcPct val="0"/>
            </a:spcBef>
            <a:spcAft>
              <a:spcPct val="35000"/>
            </a:spcAft>
          </a:pPr>
          <a:r>
            <a:rPr lang="en-US" sz="2400" kern="1200" dirty="0"/>
            <a:t>Container Namespace</a:t>
          </a:r>
        </a:p>
      </dsp:txBody>
      <dsp:txXfrm>
        <a:off x="757379" y="1562728"/>
        <a:ext cx="3449673" cy="446657"/>
      </dsp:txXfrm>
    </dsp:sp>
    <dsp:sp modelId="{547082A1-D451-4999-8405-1456CDA9F36D}">
      <dsp:nvSpPr>
        <dsp:cNvPr id="0" name=""/>
        <dsp:cNvSpPr/>
      </dsp:nvSpPr>
      <dsp:spPr>
        <a:xfrm>
          <a:off x="478218" y="1506896"/>
          <a:ext cx="558321" cy="558321"/>
        </a:xfrm>
        <a:prstGeom prst="ellipse">
          <a:avLst/>
        </a:prstGeom>
        <a:solidFill>
          <a:schemeClr val="lt1">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F98C49E-A8C7-45AE-8942-A76329C87ECD}">
      <dsp:nvSpPr>
        <dsp:cNvPr id="0" name=""/>
        <dsp:cNvSpPr/>
      </dsp:nvSpPr>
      <dsp:spPr>
        <a:xfrm>
          <a:off x="659146" y="2232499"/>
          <a:ext cx="3547906" cy="446657"/>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4534" tIns="60960" rIns="60960" bIns="60960" numCol="1" spcCol="1270" anchor="ctr" anchorCtr="0">
          <a:noAutofit/>
        </a:bodyPr>
        <a:lstStyle/>
        <a:p>
          <a:pPr lvl="0" algn="l" defTabSz="1066800">
            <a:lnSpc>
              <a:spcPct val="90000"/>
            </a:lnSpc>
            <a:spcBef>
              <a:spcPct val="0"/>
            </a:spcBef>
            <a:spcAft>
              <a:spcPct val="35000"/>
            </a:spcAft>
          </a:pPr>
          <a:r>
            <a:rPr lang="en-US" sz="2400" kern="1200" dirty="0"/>
            <a:t>Container Endpoint</a:t>
          </a:r>
        </a:p>
      </dsp:txBody>
      <dsp:txXfrm>
        <a:off x="659146" y="2232499"/>
        <a:ext cx="3547906" cy="446657"/>
      </dsp:txXfrm>
    </dsp:sp>
    <dsp:sp modelId="{8053F1F8-4F82-4E3B-B8A8-70F48696E559}">
      <dsp:nvSpPr>
        <dsp:cNvPr id="0" name=""/>
        <dsp:cNvSpPr/>
      </dsp:nvSpPr>
      <dsp:spPr>
        <a:xfrm>
          <a:off x="379985" y="2176667"/>
          <a:ext cx="558321" cy="558321"/>
        </a:xfrm>
        <a:prstGeom prst="ellipse">
          <a:avLst/>
        </a:prstGeom>
        <a:solidFill>
          <a:schemeClr val="lt1">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225E510-182A-4282-A98A-AC8324E0A2BA}">
      <dsp:nvSpPr>
        <dsp:cNvPr id="0" name=""/>
        <dsp:cNvSpPr/>
      </dsp:nvSpPr>
      <dsp:spPr>
        <a:xfrm>
          <a:off x="339084" y="2902271"/>
          <a:ext cx="3867968" cy="446657"/>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4534" tIns="60960" rIns="60960" bIns="60960" numCol="1" spcCol="1270" anchor="ctr" anchorCtr="0">
          <a:noAutofit/>
        </a:bodyPr>
        <a:lstStyle/>
        <a:p>
          <a:pPr lvl="0" algn="l" defTabSz="1066800">
            <a:lnSpc>
              <a:spcPct val="90000"/>
            </a:lnSpc>
            <a:spcBef>
              <a:spcPct val="0"/>
            </a:spcBef>
            <a:spcAft>
              <a:spcPct val="35000"/>
            </a:spcAft>
          </a:pPr>
          <a:r>
            <a:rPr lang="en-US" sz="2400" kern="1200" dirty="0"/>
            <a:t>NAT &amp; Load balancer</a:t>
          </a:r>
        </a:p>
      </dsp:txBody>
      <dsp:txXfrm>
        <a:off x="339084" y="2902271"/>
        <a:ext cx="3867968" cy="446657"/>
      </dsp:txXfrm>
    </dsp:sp>
    <dsp:sp modelId="{288DD249-1E7E-401C-9B9A-248F0672D842}">
      <dsp:nvSpPr>
        <dsp:cNvPr id="0" name=""/>
        <dsp:cNvSpPr/>
      </dsp:nvSpPr>
      <dsp:spPr>
        <a:xfrm>
          <a:off x="59924" y="2846439"/>
          <a:ext cx="558321" cy="558321"/>
        </a:xfrm>
        <a:prstGeom prst="ellipse">
          <a:avLst/>
        </a:prstGeom>
        <a:solidFill>
          <a:schemeClr val="lt1">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63AE0F1-9888-4748-B84B-442E64BDC96B}">
      <dsp:nvSpPr>
        <dsp:cNvPr id="0" name=""/>
        <dsp:cNvSpPr/>
      </dsp:nvSpPr>
      <dsp:spPr>
        <a:xfrm>
          <a:off x="-5489834" y="-840547"/>
          <a:ext cx="6536604" cy="6536604"/>
        </a:xfrm>
        <a:prstGeom prst="blockArc">
          <a:avLst>
            <a:gd name="adj1" fmla="val 18900000"/>
            <a:gd name="adj2" fmla="val 2700000"/>
            <a:gd name="adj3" fmla="val 330"/>
          </a:avLst>
        </a:pr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BF465D1-D76D-48B6-B102-543E8D26221E}">
      <dsp:nvSpPr>
        <dsp:cNvPr id="0" name=""/>
        <dsp:cNvSpPr/>
      </dsp:nvSpPr>
      <dsp:spPr>
        <a:xfrm>
          <a:off x="390186" y="255691"/>
          <a:ext cx="4306727" cy="511187"/>
        </a:xfrm>
        <a:prstGeom prst="rect">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5755" tIns="40640" rIns="40640" bIns="40640" numCol="1" spcCol="1270" anchor="ctr" anchorCtr="0">
          <a:noAutofit/>
        </a:bodyPr>
        <a:lstStyle/>
        <a:p>
          <a:pPr lvl="0" algn="l" defTabSz="711200">
            <a:lnSpc>
              <a:spcPct val="90000"/>
            </a:lnSpc>
            <a:spcBef>
              <a:spcPct val="0"/>
            </a:spcBef>
            <a:spcAft>
              <a:spcPct val="35000"/>
            </a:spcAft>
          </a:pPr>
          <a:r>
            <a:rPr lang="en-US" sz="1600" kern="1200" dirty="0" err="1"/>
            <a:t>Kubelet</a:t>
          </a:r>
          <a:r>
            <a:rPr lang="en-US" sz="1600" kern="1200" dirty="0"/>
            <a:t> starts </a:t>
          </a:r>
          <a:r>
            <a:rPr lang="en-US" sz="1600" kern="1200" dirty="0" err="1"/>
            <a:t>DockerShim</a:t>
          </a:r>
          <a:endParaRPr lang="en-US" sz="1600" kern="1200" dirty="0"/>
        </a:p>
      </dsp:txBody>
      <dsp:txXfrm>
        <a:off x="390186" y="255691"/>
        <a:ext cx="4306727" cy="511187"/>
      </dsp:txXfrm>
    </dsp:sp>
    <dsp:sp modelId="{93E557A3-D983-49E3-849A-6B9963E0013B}">
      <dsp:nvSpPr>
        <dsp:cNvPr id="0" name=""/>
        <dsp:cNvSpPr/>
      </dsp:nvSpPr>
      <dsp:spPr>
        <a:xfrm>
          <a:off x="70694" y="191792"/>
          <a:ext cx="638984" cy="638984"/>
        </a:xfrm>
        <a:prstGeom prst="ellipse">
          <a:avLst/>
        </a:prstGeom>
        <a:solidFill>
          <a:schemeClr val="lt1">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566F8BD-AF39-48D3-9F73-5A8F21F995C2}">
      <dsp:nvSpPr>
        <dsp:cNvPr id="0" name=""/>
        <dsp:cNvSpPr/>
      </dsp:nvSpPr>
      <dsp:spPr>
        <a:xfrm>
          <a:off x="810673" y="1022375"/>
          <a:ext cx="3886240" cy="511187"/>
        </a:xfrm>
        <a:prstGeom prst="rect">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5755" tIns="40640" rIns="40640" bIns="40640" numCol="1" spcCol="1270" anchor="ctr" anchorCtr="0">
          <a:noAutofit/>
        </a:bodyPr>
        <a:lstStyle/>
        <a:p>
          <a:pPr lvl="0" algn="l" defTabSz="711200">
            <a:lnSpc>
              <a:spcPct val="90000"/>
            </a:lnSpc>
            <a:spcBef>
              <a:spcPct val="0"/>
            </a:spcBef>
            <a:spcAft>
              <a:spcPct val="35000"/>
            </a:spcAft>
          </a:pPr>
          <a:r>
            <a:rPr lang="en-US" sz="1600" kern="1200" dirty="0" err="1"/>
            <a:t>Kubelet</a:t>
          </a:r>
          <a:r>
            <a:rPr lang="en-US" sz="1600" kern="1200" dirty="0"/>
            <a:t> calls </a:t>
          </a:r>
          <a:r>
            <a:rPr lang="en-US" sz="1600" kern="1200" dirty="0" err="1"/>
            <a:t>RunPodSandbox</a:t>
          </a:r>
          <a:endParaRPr lang="en-US" sz="1600" kern="1200" dirty="0"/>
        </a:p>
      </dsp:txBody>
      <dsp:txXfrm>
        <a:off x="810673" y="1022375"/>
        <a:ext cx="3886240" cy="511187"/>
      </dsp:txXfrm>
    </dsp:sp>
    <dsp:sp modelId="{B6585DE1-554C-4EAA-9608-CF29DC408055}">
      <dsp:nvSpPr>
        <dsp:cNvPr id="0" name=""/>
        <dsp:cNvSpPr/>
      </dsp:nvSpPr>
      <dsp:spPr>
        <a:xfrm>
          <a:off x="491181" y="958477"/>
          <a:ext cx="638984" cy="638984"/>
        </a:xfrm>
        <a:prstGeom prst="ellipse">
          <a:avLst/>
        </a:prstGeom>
        <a:solidFill>
          <a:schemeClr val="lt1">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8511A22-64D9-407F-8935-EB21B1FCD6C7}">
      <dsp:nvSpPr>
        <dsp:cNvPr id="0" name=""/>
        <dsp:cNvSpPr/>
      </dsp:nvSpPr>
      <dsp:spPr>
        <a:xfrm>
          <a:off x="1002952" y="1789060"/>
          <a:ext cx="3693962" cy="511187"/>
        </a:xfrm>
        <a:prstGeom prst="rect">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5755" tIns="40640" rIns="40640" bIns="40640" numCol="1" spcCol="1270" anchor="ctr" anchorCtr="0">
          <a:noAutofit/>
        </a:bodyPr>
        <a:lstStyle/>
        <a:p>
          <a:pPr lvl="0" algn="l" defTabSz="711200">
            <a:lnSpc>
              <a:spcPct val="90000"/>
            </a:lnSpc>
            <a:spcBef>
              <a:spcPct val="0"/>
            </a:spcBef>
            <a:spcAft>
              <a:spcPct val="35000"/>
            </a:spcAft>
          </a:pPr>
          <a:r>
            <a:rPr lang="en-US" sz="1600" kern="1200" dirty="0"/>
            <a:t>Docker run a pause container </a:t>
          </a:r>
        </a:p>
      </dsp:txBody>
      <dsp:txXfrm>
        <a:off x="1002952" y="1789060"/>
        <a:ext cx="3693962" cy="511187"/>
      </dsp:txXfrm>
    </dsp:sp>
    <dsp:sp modelId="{154452D9-2958-4EF4-A552-EA382E083B67}">
      <dsp:nvSpPr>
        <dsp:cNvPr id="0" name=""/>
        <dsp:cNvSpPr/>
      </dsp:nvSpPr>
      <dsp:spPr>
        <a:xfrm>
          <a:off x="683459" y="1725162"/>
          <a:ext cx="638984" cy="638984"/>
        </a:xfrm>
        <a:prstGeom prst="ellipse">
          <a:avLst/>
        </a:prstGeom>
        <a:solidFill>
          <a:schemeClr val="lt1">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37245B8-9A0A-4528-AC93-AD5D476ACCB1}">
      <dsp:nvSpPr>
        <dsp:cNvPr id="0" name=""/>
        <dsp:cNvSpPr/>
      </dsp:nvSpPr>
      <dsp:spPr>
        <a:xfrm>
          <a:off x="1002952" y="2555260"/>
          <a:ext cx="3693962" cy="511187"/>
        </a:xfrm>
        <a:prstGeom prst="rect">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5755" tIns="40640" rIns="40640" bIns="40640" numCol="1" spcCol="1270" anchor="ctr" anchorCtr="0">
          <a:noAutofit/>
        </a:bodyPr>
        <a:lstStyle/>
        <a:p>
          <a:pPr lvl="0" algn="l" defTabSz="711200">
            <a:lnSpc>
              <a:spcPct val="90000"/>
            </a:lnSpc>
            <a:spcBef>
              <a:spcPct val="0"/>
            </a:spcBef>
            <a:spcAft>
              <a:spcPct val="35000"/>
            </a:spcAft>
          </a:pPr>
          <a:r>
            <a:rPr lang="en-US" sz="1600" kern="1200" dirty="0" err="1"/>
            <a:t>DockerShim</a:t>
          </a:r>
          <a:r>
            <a:rPr lang="en-US" sz="1600" kern="1200" dirty="0"/>
            <a:t> calls Docker for pod </a:t>
          </a:r>
          <a:r>
            <a:rPr lang="en-US" sz="1600" kern="1200" dirty="0" err="1"/>
            <a:t>netns</a:t>
          </a:r>
          <a:endParaRPr lang="en-US" sz="1600" kern="1200" dirty="0"/>
        </a:p>
      </dsp:txBody>
      <dsp:txXfrm>
        <a:off x="1002952" y="2555260"/>
        <a:ext cx="3693962" cy="511187"/>
      </dsp:txXfrm>
    </dsp:sp>
    <dsp:sp modelId="{8053F1F8-4F82-4E3B-B8A8-70F48696E559}">
      <dsp:nvSpPr>
        <dsp:cNvPr id="0" name=""/>
        <dsp:cNvSpPr/>
      </dsp:nvSpPr>
      <dsp:spPr>
        <a:xfrm>
          <a:off x="683459" y="2491361"/>
          <a:ext cx="638984" cy="638984"/>
        </a:xfrm>
        <a:prstGeom prst="ellipse">
          <a:avLst/>
        </a:prstGeom>
        <a:solidFill>
          <a:schemeClr val="lt1">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7F3A7DC-9165-4498-8001-8510E947267C}">
      <dsp:nvSpPr>
        <dsp:cNvPr id="0" name=""/>
        <dsp:cNvSpPr/>
      </dsp:nvSpPr>
      <dsp:spPr>
        <a:xfrm>
          <a:off x="810673" y="3321945"/>
          <a:ext cx="3886240" cy="511187"/>
        </a:xfrm>
        <a:prstGeom prst="rect">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5755" tIns="40640" rIns="40640" bIns="40640" numCol="1" spcCol="1270" anchor="ctr" anchorCtr="0">
          <a:noAutofit/>
        </a:bodyPr>
        <a:lstStyle/>
        <a:p>
          <a:pPr lvl="0" algn="l" defTabSz="711200">
            <a:lnSpc>
              <a:spcPct val="90000"/>
            </a:lnSpc>
            <a:spcBef>
              <a:spcPct val="0"/>
            </a:spcBef>
            <a:spcAft>
              <a:spcPct val="35000"/>
            </a:spcAft>
          </a:pPr>
          <a:r>
            <a:rPr lang="en-US" sz="1600" kern="1200" dirty="0" err="1"/>
            <a:t>CRIShim</a:t>
          </a:r>
          <a:r>
            <a:rPr lang="en-US" sz="1600" kern="1200" dirty="0"/>
            <a:t> calls </a:t>
          </a:r>
          <a:r>
            <a:rPr lang="en-US" sz="1600" kern="1200" dirty="0" err="1"/>
            <a:t>CNINetworkPluginMgr</a:t>
          </a:r>
          <a:r>
            <a:rPr lang="en-US" sz="1600" kern="1200" dirty="0"/>
            <a:t> to </a:t>
          </a:r>
          <a:r>
            <a:rPr lang="en-US" sz="1600" kern="1200" dirty="0" err="1"/>
            <a:t>SetupPod</a:t>
          </a:r>
          <a:endParaRPr lang="en-US" sz="1600" kern="1200" dirty="0"/>
        </a:p>
      </dsp:txBody>
      <dsp:txXfrm>
        <a:off x="810673" y="3321945"/>
        <a:ext cx="3886240" cy="511187"/>
      </dsp:txXfrm>
    </dsp:sp>
    <dsp:sp modelId="{2FD5D3E3-6500-4097-B90E-BB7D4CAF859F}">
      <dsp:nvSpPr>
        <dsp:cNvPr id="0" name=""/>
        <dsp:cNvSpPr/>
      </dsp:nvSpPr>
      <dsp:spPr>
        <a:xfrm>
          <a:off x="491181" y="3258046"/>
          <a:ext cx="638984" cy="638984"/>
        </a:xfrm>
        <a:prstGeom prst="ellipse">
          <a:avLst/>
        </a:prstGeom>
        <a:solidFill>
          <a:schemeClr val="lt1">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791FDBE-F60E-490D-B74B-670C87E7C96B}">
      <dsp:nvSpPr>
        <dsp:cNvPr id="0" name=""/>
        <dsp:cNvSpPr/>
      </dsp:nvSpPr>
      <dsp:spPr>
        <a:xfrm>
          <a:off x="390186" y="4007739"/>
          <a:ext cx="4306727" cy="672968"/>
        </a:xfrm>
        <a:prstGeom prst="rect">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5755" tIns="40640" rIns="40640" bIns="40640" numCol="1" spcCol="1270" anchor="ctr" anchorCtr="0">
          <a:noAutofit/>
        </a:bodyPr>
        <a:lstStyle/>
        <a:p>
          <a:pPr lvl="0" algn="l" defTabSz="711200">
            <a:lnSpc>
              <a:spcPct val="90000"/>
            </a:lnSpc>
            <a:spcBef>
              <a:spcPct val="0"/>
            </a:spcBef>
            <a:spcAft>
              <a:spcPct val="35000"/>
            </a:spcAft>
          </a:pPr>
          <a:r>
            <a:rPr lang="en-US" sz="1600" kern="1200" dirty="0" err="1"/>
            <a:t>CNINetworkPluginMgr</a:t>
          </a:r>
          <a:r>
            <a:rPr lang="en-US" sz="1600" kern="1200" dirty="0"/>
            <a:t> run </a:t>
          </a:r>
          <a:r>
            <a:rPr lang="en-US" sz="1600" kern="1200" dirty="0" err="1"/>
            <a:t>CNIPlugin</a:t>
          </a:r>
          <a:r>
            <a:rPr lang="en-US" sz="1600" kern="1200" dirty="0"/>
            <a:t> Add command to connect pod to the virtual network</a:t>
          </a:r>
        </a:p>
      </dsp:txBody>
      <dsp:txXfrm>
        <a:off x="390186" y="4007739"/>
        <a:ext cx="4306727" cy="672968"/>
      </dsp:txXfrm>
    </dsp:sp>
    <dsp:sp modelId="{8EEE7649-8EAD-4812-B173-ED29B0BB8747}">
      <dsp:nvSpPr>
        <dsp:cNvPr id="0" name=""/>
        <dsp:cNvSpPr/>
      </dsp:nvSpPr>
      <dsp:spPr>
        <a:xfrm>
          <a:off x="70694" y="4024731"/>
          <a:ext cx="638984" cy="638984"/>
        </a:xfrm>
        <a:prstGeom prst="ellipse">
          <a:avLst/>
        </a:prstGeom>
        <a:solidFill>
          <a:schemeClr val="lt1">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4FDE681-A79A-4398-BE5A-B31D9DB220FC}">
      <dsp:nvSpPr>
        <dsp:cNvPr id="0" name=""/>
        <dsp:cNvSpPr/>
      </dsp:nvSpPr>
      <dsp:spPr>
        <a:xfrm>
          <a:off x="-4065996" y="-624086"/>
          <a:ext cx="4845186" cy="4845186"/>
        </a:xfrm>
        <a:prstGeom prst="blockArc">
          <a:avLst>
            <a:gd name="adj1" fmla="val 18900000"/>
            <a:gd name="adj2" fmla="val 2700000"/>
            <a:gd name="adj3" fmla="val 446"/>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60EBA6F-CD0C-42B1-BC26-0EA65025E1AA}">
      <dsp:nvSpPr>
        <dsp:cNvPr id="0" name=""/>
        <dsp:cNvSpPr/>
      </dsp:nvSpPr>
      <dsp:spPr>
        <a:xfrm>
          <a:off x="456097" y="311710"/>
          <a:ext cx="3134864" cy="55336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39233" tIns="58420" rIns="58420" bIns="58420" numCol="1" spcCol="1270" anchor="ctr" anchorCtr="0">
          <a:noAutofit/>
        </a:bodyPr>
        <a:lstStyle/>
        <a:p>
          <a:pPr lvl="0" algn="l" defTabSz="1022350">
            <a:lnSpc>
              <a:spcPct val="90000"/>
            </a:lnSpc>
            <a:spcBef>
              <a:spcPct val="0"/>
            </a:spcBef>
            <a:spcAft>
              <a:spcPct val="35000"/>
            </a:spcAft>
          </a:pPr>
          <a:r>
            <a:rPr lang="en-US" sz="2300" kern="1200" dirty="0"/>
            <a:t>HCN Network </a:t>
          </a:r>
        </a:p>
      </dsp:txBody>
      <dsp:txXfrm>
        <a:off x="456097" y="311710"/>
        <a:ext cx="3134864" cy="553364"/>
      </dsp:txXfrm>
    </dsp:sp>
    <dsp:sp modelId="{DEC41F58-0B6D-41C4-AAC1-E868A13A9543}">
      <dsp:nvSpPr>
        <dsp:cNvPr id="0" name=""/>
        <dsp:cNvSpPr/>
      </dsp:nvSpPr>
      <dsp:spPr>
        <a:xfrm>
          <a:off x="62437" y="207367"/>
          <a:ext cx="691705" cy="691705"/>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ED95826-FCE3-450D-9298-FEB9A143C4F5}">
      <dsp:nvSpPr>
        <dsp:cNvPr id="0" name=""/>
        <dsp:cNvSpPr/>
      </dsp:nvSpPr>
      <dsp:spPr>
        <a:xfrm>
          <a:off x="725546" y="1106729"/>
          <a:ext cx="2817607" cy="55336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39233" tIns="58420" rIns="58420" bIns="58420" numCol="1" spcCol="1270" anchor="ctr" anchorCtr="0">
          <a:noAutofit/>
        </a:bodyPr>
        <a:lstStyle/>
        <a:p>
          <a:pPr lvl="0" algn="l" defTabSz="1022350">
            <a:lnSpc>
              <a:spcPct val="90000"/>
            </a:lnSpc>
            <a:spcBef>
              <a:spcPct val="0"/>
            </a:spcBef>
            <a:spcAft>
              <a:spcPct val="35000"/>
            </a:spcAft>
          </a:pPr>
          <a:r>
            <a:rPr lang="en-US" sz="2300" kern="1200" dirty="0"/>
            <a:t>HCN Namespace</a:t>
          </a:r>
        </a:p>
      </dsp:txBody>
      <dsp:txXfrm>
        <a:off x="725546" y="1106729"/>
        <a:ext cx="2817607" cy="553364"/>
      </dsp:txXfrm>
    </dsp:sp>
    <dsp:sp modelId="{2554CF79-0CA1-4836-8564-9379DF4F034B}">
      <dsp:nvSpPr>
        <dsp:cNvPr id="0" name=""/>
        <dsp:cNvSpPr/>
      </dsp:nvSpPr>
      <dsp:spPr>
        <a:xfrm>
          <a:off x="379694" y="1037558"/>
          <a:ext cx="691705" cy="691705"/>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1CFCDC6-88EF-4564-9B87-C35DD74D5B41}">
      <dsp:nvSpPr>
        <dsp:cNvPr id="0" name=""/>
        <dsp:cNvSpPr/>
      </dsp:nvSpPr>
      <dsp:spPr>
        <a:xfrm>
          <a:off x="725546" y="1936920"/>
          <a:ext cx="2817607" cy="55336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39233" tIns="58420" rIns="58420" bIns="58420" numCol="1" spcCol="1270" anchor="ctr" anchorCtr="0">
          <a:noAutofit/>
        </a:bodyPr>
        <a:lstStyle/>
        <a:p>
          <a:pPr lvl="0" algn="l" defTabSz="1022350">
            <a:lnSpc>
              <a:spcPct val="90000"/>
            </a:lnSpc>
            <a:spcBef>
              <a:spcPct val="0"/>
            </a:spcBef>
            <a:spcAft>
              <a:spcPct val="35000"/>
            </a:spcAft>
          </a:pPr>
          <a:r>
            <a:rPr lang="en-US" sz="2300" kern="1200" dirty="0"/>
            <a:t>HCN Endpoint</a:t>
          </a:r>
        </a:p>
      </dsp:txBody>
      <dsp:txXfrm>
        <a:off x="725546" y="1936920"/>
        <a:ext cx="2817607" cy="553364"/>
      </dsp:txXfrm>
    </dsp:sp>
    <dsp:sp modelId="{2D12AA00-1675-4889-BE8B-D8B581B4F156}">
      <dsp:nvSpPr>
        <dsp:cNvPr id="0" name=""/>
        <dsp:cNvSpPr/>
      </dsp:nvSpPr>
      <dsp:spPr>
        <a:xfrm>
          <a:off x="379694" y="1867749"/>
          <a:ext cx="691705" cy="691705"/>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596AE26-9D9A-4F8E-ACE7-AD0F84FFCFBF}">
      <dsp:nvSpPr>
        <dsp:cNvPr id="0" name=""/>
        <dsp:cNvSpPr/>
      </dsp:nvSpPr>
      <dsp:spPr>
        <a:xfrm>
          <a:off x="408290" y="2767110"/>
          <a:ext cx="3134864" cy="55336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39233" tIns="58420" rIns="58420" bIns="58420" numCol="1" spcCol="1270" anchor="ctr" anchorCtr="0">
          <a:noAutofit/>
        </a:bodyPr>
        <a:lstStyle/>
        <a:p>
          <a:pPr lvl="0" algn="l" defTabSz="1022350">
            <a:lnSpc>
              <a:spcPct val="90000"/>
            </a:lnSpc>
            <a:spcBef>
              <a:spcPct val="0"/>
            </a:spcBef>
            <a:spcAft>
              <a:spcPct val="35000"/>
            </a:spcAft>
          </a:pPr>
          <a:r>
            <a:rPr lang="en-US" sz="2300" kern="1200" dirty="0"/>
            <a:t>HCN Load Balancer</a:t>
          </a:r>
        </a:p>
      </dsp:txBody>
      <dsp:txXfrm>
        <a:off x="408290" y="2767110"/>
        <a:ext cx="3134864" cy="553364"/>
      </dsp:txXfrm>
    </dsp:sp>
    <dsp:sp modelId="{87536790-CB1F-4EB0-9C37-AB991F86D4AB}">
      <dsp:nvSpPr>
        <dsp:cNvPr id="0" name=""/>
        <dsp:cNvSpPr/>
      </dsp:nvSpPr>
      <dsp:spPr>
        <a:xfrm>
          <a:off x="62437" y="2697940"/>
          <a:ext cx="691705" cy="691705"/>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SquareAccentList">
  <dgm:title val=""/>
  <dgm:desc val=""/>
  <dgm:catLst>
    <dgm:cat type="list" pri="5500"/>
  </dgm:catLst>
  <dgm:sampData>
    <dgm:dataModel>
      <dgm:ptLst>
        <dgm:pt modelId="0" type="doc"/>
        <dgm:pt modelId="10">
          <dgm:prSet phldr="1"/>
        </dgm:pt>
        <dgm:pt modelId="11">
          <dgm:prSet phldr="1"/>
        </dgm:pt>
        <dgm:pt modelId="12">
          <dgm:prSet phldr="1"/>
        </dgm:pt>
        <dgm:pt modelId="13">
          <dgm:prSet phldr="1"/>
        </dgm:pt>
        <dgm:pt modelId="20">
          <dgm:prSet phldr="1"/>
        </dgm:pt>
        <dgm:pt modelId="21">
          <dgm:prSet phldr="1"/>
        </dgm:pt>
        <dgm:pt modelId="22">
          <dgm:prSet phldr="1"/>
        </dgm:pt>
        <dgm:pt modelId="23">
          <dgm:prSet phldr="1"/>
        </dgm:pt>
      </dgm:ptLst>
      <dgm:cxnLst>
        <dgm:cxn modelId="1" srcId="0" destId="10" srcOrd="0" destOrd="0"/>
        <dgm:cxn modelId="2" srcId="10" destId="11" srcOrd="0" destOrd="0"/>
        <dgm:cxn modelId="3" srcId="10" destId="12" srcOrd="1" destOrd="0"/>
        <dgm:cxn modelId="4" srcId="10" destId="13" srcOrd="2" destOrd="0"/>
        <dgm:cxn modelId="5" srcId="0" destId="20" srcOrd="0" destOrd="0"/>
        <dgm:cxn modelId="6" srcId="20" destId="21" srcOrd="0" destOrd="0"/>
        <dgm:cxn modelId="7" srcId="20" destId="22" srcOrd="1" destOrd="0"/>
        <dgm:cxn modelId="8" srcId="20" destId="23" srcOrd="2" destOrd="0"/>
      </dgm:cxnLst>
      <dgm:bg/>
      <dgm:whole/>
    </dgm:dataModel>
  </dgm:sampData>
  <dgm:styleData>
    <dgm:dataModel>
      <dgm:ptLst>
        <dgm:pt modelId="0" type="doc"/>
        <dgm:pt modelId="10">
          <dgm:prSet phldr="1"/>
        </dgm:pt>
        <dgm:pt modelId="11">
          <dgm:prSet phldr="1"/>
        </dgm:pt>
        <dgm:pt modelId="12">
          <dgm:prSet phldr="1"/>
        </dgm:pt>
        <dgm:pt modelId="13">
          <dgm:prSet phldr="1"/>
        </dgm:pt>
        <dgm:pt modelId="20">
          <dgm:prSet phldr="1"/>
        </dgm:pt>
        <dgm:pt modelId="21">
          <dgm:prSet phldr="1"/>
        </dgm:pt>
        <dgm:pt modelId="22">
          <dgm:prSet phldr="1"/>
        </dgm:pt>
        <dgm:pt modelId="23">
          <dgm:prSet phldr="1"/>
        </dgm:pt>
      </dgm:ptLst>
      <dgm:cxnLst>
        <dgm:cxn modelId="1" srcId="0" destId="10" srcOrd="0" destOrd="0"/>
        <dgm:cxn modelId="2" srcId="10" destId="11" srcOrd="0" destOrd="0"/>
        <dgm:cxn modelId="3" srcId="10" destId="12" srcOrd="1" destOrd="0"/>
        <dgm:cxn modelId="4" srcId="10" destId="13" srcOrd="2" destOrd="0"/>
        <dgm:cxn modelId="5" srcId="0" destId="20" srcOrd="0" destOrd="0"/>
        <dgm:cxn modelId="6" srcId="20" destId="21" srcOrd="0" destOrd="0"/>
        <dgm:cxn modelId="7" srcId="20" destId="22" srcOrd="1" destOrd="0"/>
        <dgm:cxn modelId="8" srcId="20" destId="23" srcOrd="2"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20">
          <dgm:prSet phldr="1"/>
        </dgm:pt>
        <dgm:pt modelId="21">
          <dgm:prSet phldr="1"/>
        </dgm:pt>
        <dgm:pt modelId="22">
          <dgm:prSet phldr="1"/>
        </dgm:pt>
        <dgm:pt modelId="23">
          <dgm:prSet phldr="1"/>
        </dgm:pt>
      </dgm:ptLst>
      <dgm:cxnLst>
        <dgm:cxn modelId="1" srcId="0" destId="10" srcOrd="0" destOrd="0"/>
        <dgm:cxn modelId="2" srcId="10" destId="11" srcOrd="0" destOrd="0"/>
        <dgm:cxn modelId="3" srcId="10" destId="12" srcOrd="1" destOrd="0"/>
        <dgm:cxn modelId="4" srcId="10" destId="13" srcOrd="2" destOrd="0"/>
        <dgm:cxn modelId="5" srcId="0" destId="20" srcOrd="0" destOrd="0"/>
        <dgm:cxn modelId="6" srcId="20" destId="21" srcOrd="0" destOrd="0"/>
        <dgm:cxn modelId="7" srcId="20" destId="22" srcOrd="1" destOrd="0"/>
        <dgm:cxn modelId="8" srcId="20" destId="23" srcOrd="2" destOrd="0"/>
      </dgm:cxnLst>
      <dgm:bg/>
      <dgm:whole/>
    </dgm:dataModel>
  </dgm:clrData>
  <dgm:layoutNode name="layout">
    <dgm:varLst>
      <dgm:chMax/>
      <dgm:chPref/>
      <dgm:dir/>
      <dgm:resizeHandles/>
    </dgm:varLst>
    <dgm:choose name="Name0">
      <dgm:if name="Name1" func="var" arg="dir" op="equ" val="norm">
        <dgm:alg type="hierChild">
          <dgm:param type="linDir" val="fromL"/>
          <dgm:param type="vertAlign" val="t"/>
          <dgm:param type="nodeVertAlign" val="t"/>
          <dgm:param type="horzAlign" val="ctr"/>
          <dgm:param type="fallback" val="1D"/>
        </dgm:alg>
      </dgm:if>
      <dgm:else name="Name2">
        <dgm:alg type="hierChild">
          <dgm:param type="linDir" val="fromR"/>
          <dgm:param type="vertAlign" val="t"/>
          <dgm:param type="nodeVertAlign" val="t"/>
          <dgm:param type="horzAlign" val="ctr"/>
          <dgm:param type="fallback" val="1D"/>
        </dgm:alg>
      </dgm:else>
    </dgm:choose>
    <dgm:shape xmlns:r="http://schemas.openxmlformats.org/officeDocument/2006/relationships" r:blip="">
      <dgm:adjLst/>
    </dgm:shape>
    <dgm:presOf/>
    <dgm:constrLst>
      <dgm:constr type="primFontSz" for="des" forName="Parent" op="equ" val="65"/>
      <dgm:constr type="primFontSz" for="des" forName="Child" op="equ" val="65"/>
      <dgm:constr type="primFontSz" for="des" forName="Child" refType="primFontSz" refFor="des" refForName="Parent" op="lte"/>
      <dgm:constr type="w" for="des" forName="rootComposite" refType="h" refFor="des" refForName="rootComposite" fact="3.0396"/>
      <dgm:constr type="h" for="des" forName="rootComposite" refType="h"/>
      <dgm:constr type="w" for="des" forName="childComposite" refType="w" refFor="des" refForName="rootComposite"/>
      <dgm:constr type="h" for="des" forName="childComposite" refType="h" refFor="des" refForName="rootComposite" fact="0.5205"/>
      <dgm:constr type="sibSp" refType="w" refFor="des" refForName="rootComposite" fact="0.05"/>
      <dgm:constr type="sp" for="des" forName="root" refType="h" refFor="des" refForName="childComposite" fact="0.2855"/>
    </dgm:constrLst>
    <dgm:ruleLst/>
    <dgm:forEach name="Name3" axis="ch">
      <dgm:forEach name="Name4" axis="self" ptType="node" cnt="1">
        <dgm:layoutNode name="root">
          <dgm:varLst>
            <dgm:chMax/>
            <dgm:chPref/>
          </dgm:varLst>
          <dgm:alg type="hierRoot">
            <dgm:param type="hierAlign" val="tL"/>
          </dgm:alg>
          <dgm:shape xmlns:r="http://schemas.openxmlformats.org/officeDocument/2006/relationships" r:blip="">
            <dgm:adjLst/>
          </dgm:shape>
          <dgm:presOf/>
          <dgm:constrLst/>
          <dgm:ruleLst/>
          <dgm:layoutNode name="rootComposite">
            <dgm:varLst/>
            <dgm:alg type="composite"/>
            <dgm:shape xmlns:r="http://schemas.openxmlformats.org/officeDocument/2006/relationships" r:blip="">
              <dgm:adjLst/>
            </dgm:shape>
            <dgm:presOf axis="self" ptType="node" cnt="1"/>
            <dgm:choose name="Name5">
              <dgm:if name="Name6" func="var" arg="dir" op="equ" val="norm">
                <dgm:constrLst>
                  <dgm:constr type="l" for="ch" forName="Parent" refType="w" fact="0"/>
                  <dgm:constr type="t" for="ch" forName="Parent" refType="h" fact="0"/>
                  <dgm:constr type="w" for="ch" forName="Parent" refType="w"/>
                  <dgm:constr type="h" for="ch" forName="Parent" refType="h" fact="0.6424"/>
                  <dgm:constr type="l" for="ch" forName="ParentAccent" refType="w" fact="0"/>
                  <dgm:constr type="b" for="ch" forName="ParentAccent" refType="h"/>
                  <dgm:constr type="w" for="ch" forName="ParentAccent" refType="w"/>
                  <dgm:constr type="h" for="ch" forName="ParentAccent" refType="h" fact="0.3576"/>
                  <dgm:constr type="l" for="ch" forName="ParentSmallAccent" refType="w" fact="0"/>
                  <dgm:constr type="b" for="ch" forName="ParentSmallAccent" refType="h"/>
                  <dgm:constr type="w" for="ch" forName="ParentSmallAccent" refType="h" fact="0.2233"/>
                  <dgm:constr type="h" for="ch" forName="ParentSmallAccent" refType="h" fact="0.2233"/>
                </dgm:constrLst>
              </dgm:if>
              <dgm:else name="Name7">
                <dgm:constrLst>
                  <dgm:constr type="l" for="ch" forName="Parent" refType="w" fact="0"/>
                  <dgm:constr type="t" for="ch" forName="Parent" refType="h" fact="0"/>
                  <dgm:constr type="w" for="ch" forName="Parent" refType="w"/>
                  <dgm:constr type="h" for="ch" forName="Parent" refType="h" fact="0.6424"/>
                  <dgm:constr type="l" for="ch" forName="ParentAccent" refType="w" fact="0"/>
                  <dgm:constr type="b" for="ch" forName="ParentAccent" refType="h"/>
                  <dgm:constr type="w" for="ch" forName="ParentAccent" refType="w"/>
                  <dgm:constr type="h" for="ch" forName="ParentAccent" refType="h" fact="0.3576"/>
                  <dgm:constr type="r" for="ch" forName="ParentSmallAccent" refType="w"/>
                  <dgm:constr type="b" for="ch" forName="ParentSmallAccent" refType="h"/>
                  <dgm:constr type="w" for="ch" forName="ParentSmallAccent" refType="h" fact="0.2233"/>
                  <dgm:constr type="h" for="ch" forName="ParentSmallAccent" refType="h" fact="0.2233"/>
                </dgm:constrLst>
              </dgm:else>
            </dgm:choose>
            <dgm:ruleLst/>
            <dgm:layoutNode name="ParentAccent" styleLbl="alignNode1">
              <dgm:alg type="sp"/>
              <dgm:shape xmlns:r="http://schemas.openxmlformats.org/officeDocument/2006/relationships" type="rect" r:blip="">
                <dgm:adjLst/>
              </dgm:shape>
              <dgm:presOf/>
            </dgm:layoutNode>
            <dgm:layoutNode name="ParentSmallAccent" styleLbl="fgAcc1">
              <dgm:alg type="sp"/>
              <dgm:shape xmlns:r="http://schemas.openxmlformats.org/officeDocument/2006/relationships" type="rect" r:blip="">
                <dgm:adjLst/>
              </dgm:shape>
              <dgm:presOf/>
            </dgm:layoutNode>
            <dgm:layoutNode name="Parent" styleLbl="revTx">
              <dgm:varLst>
                <dgm:chMax/>
                <dgm:chPref val="4"/>
                <dgm:bulletEnabled val="1"/>
              </dgm:varLst>
              <dgm:choose name="Name8">
                <dgm:if name="Name9" func="var" arg="dir" op="equ" val="norm">
                  <dgm:alg type="tx">
                    <dgm:param type="txAnchorVertCh" val="mid"/>
                    <dgm:param type="parTxLTRAlign" val="l"/>
                  </dgm:alg>
                </dgm:if>
                <dgm:else name="Name10">
                  <dgm:alg type="tx">
                    <dgm:param type="txAnchorVertCh" val="mid"/>
                    <dgm:param type="parTxLTRAlign" val="r"/>
                  </dgm:alg>
                </dgm:else>
              </dgm:choose>
              <dgm:shape xmlns:r="http://schemas.openxmlformats.org/officeDocument/2006/relationships" type="rect" r:blip="">
                <dgm:adjLst/>
              </dgm:shape>
              <dgm:presOf axis="self" ptType="node"/>
              <dgm:constrLst>
                <dgm:constr type="tMarg" refType="primFontSz" fact="0.1"/>
                <dgm:constr type="bMarg" refType="primFontSz" fact="0.1"/>
                <dgm:constr type="lMarg" refType="primFontSz" fact="0.15"/>
                <dgm:constr type="rMarg" refType="primFontSz" fact="0.15"/>
              </dgm:constrLst>
              <dgm:ruleLst>
                <dgm:rule type="primFontSz" val="5" fact="NaN" max="NaN"/>
                <dgm:rule type="primFontSz" val="65" fact="NaN" max="NaN"/>
              </dgm:ruleLst>
            </dgm:layoutNode>
          </dgm:layoutNode>
          <dgm:layoutNode name="childShape">
            <dgm:varLst>
              <dgm:chMax val="0"/>
              <dgm:chPref val="0"/>
            </dgm:varLst>
            <dgm:alg type="hierChild">
              <dgm:param type="chAlign" val="r"/>
              <dgm:param type="linDir" val="fromT"/>
              <dgm:param type="fallback" val="2D"/>
            </dgm:alg>
            <dgm:shape xmlns:r="http://schemas.openxmlformats.org/officeDocument/2006/relationships" r:blip="">
              <dgm:adjLst/>
            </dgm:shape>
            <dgm:presOf/>
            <dgm:constrLst/>
            <dgm:ruleLst/>
            <dgm:forEach name="Name11" axis="ch">
              <dgm:forEach name="Name12" axis="self" ptType="node">
                <dgm:layoutNode name="childComposite">
                  <dgm:varLst>
                    <dgm:chMax val="0"/>
                    <dgm:chPref val="0"/>
                  </dgm:varLst>
                  <dgm:alg type="composite"/>
                  <dgm:shape xmlns:r="http://schemas.openxmlformats.org/officeDocument/2006/relationships" r:blip="">
                    <dgm:adjLst/>
                  </dgm:shape>
                  <dgm:presOf/>
                  <dgm:choose name="Name13">
                    <dgm:if name="Name14" func="var" arg="dir" op="equ" val="norm">
                      <dgm:constrLst>
                        <dgm:constr type="w" for="ch" forName="ChildAccent" refType="h" fact="0.429"/>
                        <dgm:constr type="h" for="ch" forName="ChildAccent" refType="h" fact="0.429"/>
                        <dgm:constr type="l" for="ch" forName="ChildAccent" refType="w" fact="0"/>
                        <dgm:constr type="t" for="ch" forName="ChildAccent" refType="h" fact="0.2855"/>
                        <dgm:constr type="w" for="ch" forName="Child" refType="w" fact="0.93"/>
                        <dgm:constr type="h" for="ch" forName="Child" refType="h"/>
                        <dgm:constr type="l" for="ch" forName="Child" refType="w" fact="0.07"/>
                        <dgm:constr type="t" for="ch" forName="Child" refType="h" fact="0"/>
                      </dgm:constrLst>
                    </dgm:if>
                    <dgm:else name="Name15">
                      <dgm:constrLst>
                        <dgm:constr type="w" for="ch" forName="ChildAccent" refType="h" fact="0.429"/>
                        <dgm:constr type="h" for="ch" forName="ChildAccent" refType="h" fact="0.429"/>
                        <dgm:constr type="r" for="ch" forName="ChildAccent" refType="w"/>
                        <dgm:constr type="t" for="ch" forName="ChildAccent" refType="h" fact="0.2855"/>
                        <dgm:constr type="w" for="ch" forName="Child" refType="w" fact="0.93"/>
                        <dgm:constr type="h" for="ch" forName="Child" refType="h"/>
                        <dgm:constr type="r" for="ch" forName="Child" refType="w" fact="0.93"/>
                        <dgm:constr type="t" for="ch" forName="Child" refType="h" fact="0"/>
                      </dgm:constrLst>
                    </dgm:else>
                  </dgm:choose>
                  <dgm:ruleLst/>
                  <dgm:layoutNode name="ChildAccent" styleLbl="solidFgAcc1">
                    <dgm:alg type="sp"/>
                    <dgm:shape xmlns:r="http://schemas.openxmlformats.org/officeDocument/2006/relationships" type="rect" r:blip="">
                      <dgm:adjLst/>
                    </dgm:shape>
                    <dgm:presOf/>
                  </dgm:layoutNode>
                  <dgm:layoutNode name="Child" styleLbl="revTx">
                    <dgm:varLst>
                      <dgm:chMax val="0"/>
                      <dgm:chPref val="0"/>
                      <dgm:bulletEnabled val="1"/>
                    </dgm:varLst>
                    <dgm:choose name="Name16">
                      <dgm:if name="Name17" func="var" arg="dir" op="equ" val="norm">
                        <dgm:alg type="tx">
                          <dgm:param type="txAnchorVertCh" val="mid"/>
                          <dgm:param type="parTxLTRAlign" val="l"/>
                        </dgm:alg>
                      </dgm:if>
                      <dgm:else name="Name18">
                        <dgm:alg type="tx">
                          <dgm:param type="txAnchorVertCh" val="mid"/>
                          <dgm:param type="parTxLTRAlign" val="r"/>
                        </dgm:alg>
                      </dgm:else>
                    </dgm:choose>
                    <dgm:shape xmlns:r="http://schemas.openxmlformats.org/officeDocument/2006/relationships" type="rect" r:blip="">
                      <dgm:adjLst/>
                    </dgm:shape>
                    <dgm:presOf axis="desOrSelf" ptType="node node"/>
                    <dgm:ruleLst>
                      <dgm:rule type="primFontSz" val="5" fact="NaN" max="NaN"/>
                    </dgm:ruleLst>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4.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5.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BC73E0A-B5E1-4725-A053-3A5C2231332A}" type="datetimeFigureOut">
              <a:rPr lang="en-US" smtClean="0"/>
              <a:t>11/10/2018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E86A5A8-3AD2-46DF-86DF-3F28AF372A32}" type="slidenum">
              <a:rPr lang="en-US" smtClean="0"/>
              <a:t>‹#›</a:t>
            </a:fld>
            <a:endParaRPr lang="en-US"/>
          </a:p>
        </p:txBody>
      </p:sp>
    </p:spTree>
    <p:extLst>
      <p:ext uri="{BB962C8B-B14F-4D97-AF65-F5344CB8AC3E}">
        <p14:creationId xmlns:p14="http://schemas.microsoft.com/office/powerpoint/2010/main" val="31933067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11/10/2018 10:27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3" name="Notes Placeholder 2">
            <a:extLst>
              <a:ext uri="{FF2B5EF4-FFF2-40B4-BE49-F238E27FC236}">
                <a16:creationId xmlns:a16="http://schemas.microsoft.com/office/drawing/2014/main" xmlns="" id="{C5142061-7E6B-423A-8675-011361B3F64E}"/>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404496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E86A5A8-3AD2-46DF-86DF-3F28AF372A32}" type="slidenum">
              <a:rPr lang="en-US" smtClean="0"/>
              <a:t>13</a:t>
            </a:fld>
            <a:endParaRPr lang="en-US"/>
          </a:p>
        </p:txBody>
      </p:sp>
    </p:spTree>
    <p:extLst>
      <p:ext uri="{BB962C8B-B14F-4D97-AF65-F5344CB8AC3E}">
        <p14:creationId xmlns:p14="http://schemas.microsoft.com/office/powerpoint/2010/main" val="9673508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E86A5A8-3AD2-46DF-86DF-3F28AF372A32}" type="slidenum">
              <a:rPr lang="en-US" smtClean="0"/>
              <a:t>15</a:t>
            </a:fld>
            <a:endParaRPr lang="en-US"/>
          </a:p>
        </p:txBody>
      </p:sp>
    </p:spTree>
    <p:extLst>
      <p:ext uri="{BB962C8B-B14F-4D97-AF65-F5344CB8AC3E}">
        <p14:creationId xmlns:p14="http://schemas.microsoft.com/office/powerpoint/2010/main" val="14818097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If you want to configure your container to use underlay network, then you would be using MacVLAN driver mode in Linux. In windows, we have 3 different network modes that enables you to use underlay network. For all these network modes, we create an external VSwitch. An external VSwitch enables your containers to connect to both host partition and physical network.</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In transparent network mode, we let container MAC address pass though the VSwitch and let physical network learn the container macs. You need to enable Mac spoofing on the network interface if you are running transparent network mode on a virtual machine.</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In case of L2 bridge mode we rewrite the container Mac with the container host Mac. This helps in not flooding the physical network with all those containers. Both l2 bridge and l2 tunnel modes are more suited for cloud environments.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In l2 bridge mode the container to container traffic is bridged within the container host whereas in l2 tunnel mode the traffic is tunneled to the external router in azure case in the l1 fabric host and then hair pinned back to the destination container. This mode enables you to apply SDN policies on the host for containers.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L2 Tunnel introduces additional network latency with intra-container traffic on the same host due to hair-pinning, however, richer network policy model</a:t>
            </a:r>
          </a:p>
          <a:p>
            <a:endParaRPr lang="en-US" dirty="0"/>
          </a:p>
        </p:txBody>
      </p:sp>
      <p:sp>
        <p:nvSpPr>
          <p:cNvPr id="4" name="Slide Number Placeholder 3"/>
          <p:cNvSpPr>
            <a:spLocks noGrp="1"/>
          </p:cNvSpPr>
          <p:nvPr>
            <p:ph type="sldNum" sz="quarter" idx="10"/>
          </p:nvPr>
        </p:nvSpPr>
        <p:spPr/>
        <p:txBody>
          <a:bodyPr/>
          <a:lstStyle/>
          <a:p>
            <a:fld id="{48FDAD58-0E56-0C49-A9EB-4F2A1F7C1E63}" type="slidenum">
              <a:rPr lang="en-US" smtClean="0"/>
              <a:t>17</a:t>
            </a:fld>
            <a:endParaRPr lang="en-US"/>
          </a:p>
        </p:txBody>
      </p:sp>
    </p:spTree>
    <p:extLst>
      <p:ext uri="{BB962C8B-B14F-4D97-AF65-F5344CB8AC3E}">
        <p14:creationId xmlns:p14="http://schemas.microsoft.com/office/powerpoint/2010/main" val="5924715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E86A5A8-3AD2-46DF-86DF-3F28AF372A32}" type="slidenum">
              <a:rPr lang="en-US" smtClean="0"/>
              <a:t>4</a:t>
            </a:fld>
            <a:endParaRPr lang="en-US"/>
          </a:p>
        </p:txBody>
      </p:sp>
    </p:spTree>
    <p:extLst>
      <p:ext uri="{BB962C8B-B14F-4D97-AF65-F5344CB8AC3E}">
        <p14:creationId xmlns:p14="http://schemas.microsoft.com/office/powerpoint/2010/main" val="42236434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E86A5A8-3AD2-46DF-86DF-3F28AF372A32}" type="slidenum">
              <a:rPr lang="en-US" smtClean="0"/>
              <a:t>5</a:t>
            </a:fld>
            <a:endParaRPr lang="en-US"/>
          </a:p>
        </p:txBody>
      </p:sp>
    </p:spTree>
    <p:extLst>
      <p:ext uri="{BB962C8B-B14F-4D97-AF65-F5344CB8AC3E}">
        <p14:creationId xmlns:p14="http://schemas.microsoft.com/office/powerpoint/2010/main" val="42579337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VFP : Ports, Layers, Groups and Rules</a:t>
            </a:r>
          </a:p>
          <a:p>
            <a:endParaRPr lang="en-US" dirty="0"/>
          </a:p>
          <a:p>
            <a:r>
              <a:rPr lang="en-US" dirty="0"/>
              <a:t>Encap/Decap</a:t>
            </a:r>
          </a:p>
          <a:p>
            <a:r>
              <a:rPr lang="en-US" dirty="0" err="1"/>
              <a:t>Loadbalancing</a:t>
            </a:r>
            <a:endParaRPr lang="en-US" dirty="0"/>
          </a:p>
          <a:p>
            <a:r>
              <a:rPr lang="en-US" dirty="0"/>
              <a:t>NAT</a:t>
            </a:r>
          </a:p>
          <a:p>
            <a:r>
              <a:rPr lang="en-US" dirty="0"/>
              <a:t>QoS</a:t>
            </a:r>
          </a:p>
          <a:p>
            <a:r>
              <a:rPr lang="en-US" dirty="0"/>
              <a:t>ACL</a:t>
            </a:r>
          </a:p>
        </p:txBody>
      </p:sp>
      <p:sp>
        <p:nvSpPr>
          <p:cNvPr id="4" name="Slide Number Placeholder 3"/>
          <p:cNvSpPr>
            <a:spLocks noGrp="1"/>
          </p:cNvSpPr>
          <p:nvPr>
            <p:ph type="sldNum" sz="quarter" idx="10"/>
          </p:nvPr>
        </p:nvSpPr>
        <p:spPr/>
        <p:txBody>
          <a:bodyPr/>
          <a:lstStyle/>
          <a:p>
            <a:fld id="{40392642-CDA7-428B-81B3-527C8E36B146}" type="slidenum">
              <a:rPr lang="en-US" smtClean="0"/>
              <a:t>7</a:t>
            </a:fld>
            <a:endParaRPr lang="en-US"/>
          </a:p>
        </p:txBody>
      </p:sp>
    </p:spTree>
    <p:extLst>
      <p:ext uri="{BB962C8B-B14F-4D97-AF65-F5344CB8AC3E}">
        <p14:creationId xmlns:p14="http://schemas.microsoft.com/office/powerpoint/2010/main" val="26250489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E86A5A8-3AD2-46DF-86DF-3F28AF372A32}" type="slidenum">
              <a:rPr lang="en-US" smtClean="0"/>
              <a:t>8</a:t>
            </a:fld>
            <a:endParaRPr lang="en-US"/>
          </a:p>
        </p:txBody>
      </p:sp>
    </p:spTree>
    <p:extLst>
      <p:ext uri="{BB962C8B-B14F-4D97-AF65-F5344CB8AC3E}">
        <p14:creationId xmlns:p14="http://schemas.microsoft.com/office/powerpoint/2010/main" val="15667969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E86A5A8-3AD2-46DF-86DF-3F28AF372A32}" type="slidenum">
              <a:rPr lang="en-US" smtClean="0"/>
              <a:t>9</a:t>
            </a:fld>
            <a:endParaRPr lang="en-US"/>
          </a:p>
        </p:txBody>
      </p:sp>
    </p:spTree>
    <p:extLst>
      <p:ext uri="{BB962C8B-B14F-4D97-AF65-F5344CB8AC3E}">
        <p14:creationId xmlns:p14="http://schemas.microsoft.com/office/powerpoint/2010/main" val="41881671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E86A5A8-3AD2-46DF-86DF-3F28AF372A32}" type="slidenum">
              <a:rPr lang="en-US" smtClean="0"/>
              <a:t>10</a:t>
            </a:fld>
            <a:endParaRPr lang="en-US"/>
          </a:p>
        </p:txBody>
      </p:sp>
    </p:spTree>
    <p:extLst>
      <p:ext uri="{BB962C8B-B14F-4D97-AF65-F5344CB8AC3E}">
        <p14:creationId xmlns:p14="http://schemas.microsoft.com/office/powerpoint/2010/main" val="843737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dirty="0"/>
              <a:t>CNI: API between container runtime and network plugin</a:t>
            </a:r>
          </a:p>
          <a:p>
            <a:pPr marL="285750" indent="-285750">
              <a:buFont typeface="Arial" panose="020B0604020202020204" pitchFamily="34" charset="0"/>
              <a:buChar char="•"/>
            </a:pPr>
            <a:r>
              <a:rPr lang="en-US" dirty="0" err="1"/>
              <a:t>CNIPlugin</a:t>
            </a:r>
            <a:r>
              <a:rPr lang="en-US" dirty="0"/>
              <a:t>: executable which adds container to network or removes it from network</a:t>
            </a:r>
          </a:p>
          <a:p>
            <a:pPr marL="285750" indent="-285750">
              <a:buFont typeface="Arial" panose="020B0604020202020204" pitchFamily="34" charset="0"/>
              <a:buChar char="•"/>
            </a:pPr>
            <a:r>
              <a:rPr lang="en-US" dirty="0"/>
              <a:t>With </a:t>
            </a:r>
            <a:r>
              <a:rPr lang="en-US" dirty="0" err="1"/>
              <a:t>CNIPlugin</a:t>
            </a:r>
            <a:r>
              <a:rPr lang="en-US" dirty="0"/>
              <a:t>, a pod gets  assigned IP and mac address; connects to the virtual network, and have default route configured; or gets disconnected from the virtual network and IP released</a:t>
            </a:r>
          </a:p>
          <a:p>
            <a:pPr marL="285750" indent="-285750">
              <a:buFont typeface="Arial" panose="020B0604020202020204" pitchFamily="34" charset="0"/>
              <a:buChar char="•"/>
            </a:pPr>
            <a:r>
              <a:rPr lang="en-US" dirty="0"/>
              <a:t>To implement Windows </a:t>
            </a:r>
            <a:r>
              <a:rPr lang="en-US" dirty="0" err="1"/>
              <a:t>CNIPlugin</a:t>
            </a:r>
            <a:r>
              <a:rPr lang="en-US" dirty="0"/>
              <a:t>, one needs to call Microsoft </a:t>
            </a:r>
            <a:r>
              <a:rPr lang="en-US" dirty="0" err="1"/>
              <a:t>HCSShim</a:t>
            </a:r>
            <a:r>
              <a:rPr lang="en-US" dirty="0"/>
              <a:t> APIs to Add/Delete pod to/from the virtual network</a:t>
            </a:r>
          </a:p>
          <a:p>
            <a:pPr marL="285750" indent="-285750">
              <a:buFont typeface="Arial" panose="020B0604020202020204" pitchFamily="34" charset="0"/>
              <a:buChar char="•"/>
            </a:pPr>
            <a:r>
              <a:rPr lang="en-US" dirty="0"/>
              <a:t>To execute the </a:t>
            </a:r>
            <a:r>
              <a:rPr lang="en-US" dirty="0" err="1"/>
              <a:t>CNIPlugin</a:t>
            </a:r>
            <a:r>
              <a:rPr lang="en-US" dirty="0"/>
              <a:t>, one needs to author the configuration file, together with the </a:t>
            </a:r>
            <a:r>
              <a:rPr lang="en-US" dirty="0" err="1"/>
              <a:t>commandline</a:t>
            </a:r>
            <a:r>
              <a:rPr lang="en-US" dirty="0"/>
              <a:t> parameter</a:t>
            </a:r>
          </a:p>
          <a:p>
            <a:endParaRPr lang="en-US" dirty="0"/>
          </a:p>
        </p:txBody>
      </p:sp>
      <p:sp>
        <p:nvSpPr>
          <p:cNvPr id="4" name="Slide Number Placeholder 3"/>
          <p:cNvSpPr>
            <a:spLocks noGrp="1"/>
          </p:cNvSpPr>
          <p:nvPr>
            <p:ph type="sldNum" sz="quarter" idx="10"/>
          </p:nvPr>
        </p:nvSpPr>
        <p:spPr/>
        <p:txBody>
          <a:bodyPr/>
          <a:lstStyle/>
          <a:p>
            <a:fld id="{8E86A5A8-3AD2-46DF-86DF-3F28AF372A32}" type="slidenum">
              <a:rPr lang="en-US" smtClean="0"/>
              <a:t>11</a:t>
            </a:fld>
            <a:endParaRPr lang="en-US"/>
          </a:p>
        </p:txBody>
      </p:sp>
    </p:spTree>
    <p:extLst>
      <p:ext uri="{BB962C8B-B14F-4D97-AF65-F5344CB8AC3E}">
        <p14:creationId xmlns:p14="http://schemas.microsoft.com/office/powerpoint/2010/main" val="15215993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E86A5A8-3AD2-46DF-86DF-3F28AF372A32}" type="slidenum">
              <a:rPr lang="en-US" smtClean="0"/>
              <a:t>12</a:t>
            </a:fld>
            <a:endParaRPr lang="en-US"/>
          </a:p>
        </p:txBody>
      </p:sp>
    </p:spTree>
    <p:extLst>
      <p:ext uri="{BB962C8B-B14F-4D97-AF65-F5344CB8AC3E}">
        <p14:creationId xmlns:p14="http://schemas.microsoft.com/office/powerpoint/2010/main" val="355807241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342900" y="1765296"/>
            <a:ext cx="6958013" cy="2387600"/>
          </a:xfrm>
        </p:spPr>
        <p:txBody>
          <a:bodyPr anchor="b">
            <a:normAutofit/>
          </a:bodyPr>
          <a:lstStyle>
            <a:lvl1pPr algn="l">
              <a:defRPr sz="5400">
                <a:solidFill>
                  <a:schemeClr val="tx1">
                    <a:lumMod val="85000"/>
                    <a:lumOff val="15000"/>
                  </a:schemeClr>
                </a:solidFill>
                <a:latin typeface="+mj-lt"/>
                <a:ea typeface="Europa-Bold" charset="0"/>
                <a:cs typeface="Europa-Bold" charset="0"/>
              </a:defRPr>
            </a:lvl1pPr>
          </a:lstStyle>
          <a:p>
            <a:r>
              <a:rPr lang="en-US" dirty="0"/>
              <a:t>Click to edit Master title style</a:t>
            </a:r>
          </a:p>
        </p:txBody>
      </p:sp>
      <p:sp>
        <p:nvSpPr>
          <p:cNvPr id="4" name="Date Placeholder 3"/>
          <p:cNvSpPr>
            <a:spLocks noGrp="1"/>
          </p:cNvSpPr>
          <p:nvPr>
            <p:ph type="dt" sz="half" idx="10"/>
          </p:nvPr>
        </p:nvSpPr>
        <p:spPr/>
        <p:txBody>
          <a:bodyPr/>
          <a:lstStyle/>
          <a:p>
            <a:fld id="{570F7656-C5CE-3046-A875-5C0E96C6FD84}" type="datetimeFigureOut">
              <a:rPr lang="en-US" smtClean="0"/>
              <a:t>11/10/2018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91359AF-B8A5-0745-9126-7C765E6C4A83}" type="slidenum">
              <a:rPr lang="en-US" smtClean="0"/>
              <a:t>‹#›</a:t>
            </a:fld>
            <a:endParaRPr lang="en-US"/>
          </a:p>
        </p:txBody>
      </p:sp>
    </p:spTree>
    <p:extLst>
      <p:ext uri="{BB962C8B-B14F-4D97-AF65-F5344CB8AC3E}">
        <p14:creationId xmlns:p14="http://schemas.microsoft.com/office/powerpoint/2010/main" val="16591106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70F7656-C5CE-3046-A875-5C0E96C6FD84}" type="datetimeFigureOut">
              <a:rPr lang="en-US" smtClean="0"/>
              <a:t>11/10/2018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91359AF-B8A5-0745-9126-7C765E6C4A83}" type="slidenum">
              <a:rPr lang="en-US" smtClean="0"/>
              <a:t>‹#›</a:t>
            </a:fld>
            <a:endParaRPr lang="en-US"/>
          </a:p>
        </p:txBody>
      </p:sp>
    </p:spTree>
    <p:extLst>
      <p:ext uri="{BB962C8B-B14F-4D97-AF65-F5344CB8AC3E}">
        <p14:creationId xmlns:p14="http://schemas.microsoft.com/office/powerpoint/2010/main" val="14211420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70F7656-C5CE-3046-A875-5C0E96C6FD84}" type="datetimeFigureOut">
              <a:rPr lang="en-US" smtClean="0"/>
              <a:t>11/10/2018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91359AF-B8A5-0745-9126-7C765E6C4A83}" type="slidenum">
              <a:rPr lang="en-US" smtClean="0"/>
              <a:t>‹#›</a:t>
            </a:fld>
            <a:endParaRPr lang="en-US"/>
          </a:p>
        </p:txBody>
      </p:sp>
    </p:spTree>
    <p:extLst>
      <p:ext uri="{BB962C8B-B14F-4D97-AF65-F5344CB8AC3E}">
        <p14:creationId xmlns:p14="http://schemas.microsoft.com/office/powerpoint/2010/main" val="82072417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32297976"/>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184460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24280122"/>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597" y="11623"/>
            <a:ext cx="10515600" cy="1603931"/>
          </a:xfrm>
        </p:spPr>
        <p:txBody>
          <a:bodyPr/>
          <a:lstStyle>
            <a:lvl1pPr>
              <a:defRPr>
                <a:solidFill>
                  <a:schemeClr val="bg1"/>
                </a:solidFill>
              </a:defRPr>
            </a:lvl1pPr>
          </a:lstStyle>
          <a:p>
            <a:r>
              <a:rPr lang="en-US" dirty="0"/>
              <a:t>Click to edit Master title style</a:t>
            </a:r>
          </a:p>
        </p:txBody>
      </p:sp>
      <p:sp>
        <p:nvSpPr>
          <p:cNvPr id="4" name="Date Placeholder 3"/>
          <p:cNvSpPr>
            <a:spLocks noGrp="1"/>
          </p:cNvSpPr>
          <p:nvPr>
            <p:ph type="dt" sz="half" idx="10"/>
          </p:nvPr>
        </p:nvSpPr>
        <p:spPr/>
        <p:txBody>
          <a:bodyPr/>
          <a:lstStyle/>
          <a:p>
            <a:fld id="{570F7656-C5CE-3046-A875-5C0E96C6FD84}" type="datetimeFigureOut">
              <a:rPr lang="en-US" smtClean="0"/>
              <a:t>11/10/2018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91359AF-B8A5-0745-9126-7C765E6C4A83}" type="slidenum">
              <a:rPr lang="en-US" smtClean="0"/>
              <a:t>‹#›</a:t>
            </a:fld>
            <a:endParaRPr lang="en-US"/>
          </a:p>
        </p:txBody>
      </p:sp>
    </p:spTree>
    <p:extLst>
      <p:ext uri="{BB962C8B-B14F-4D97-AF65-F5344CB8AC3E}">
        <p14:creationId xmlns:p14="http://schemas.microsoft.com/office/powerpoint/2010/main" val="18509315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570F7656-C5CE-3046-A875-5C0E96C6FD84}" type="datetimeFigureOut">
              <a:rPr lang="en-US" smtClean="0"/>
              <a:t>11/10/2018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91359AF-B8A5-0745-9126-7C765E6C4A83}" type="slidenum">
              <a:rPr lang="en-US" smtClean="0"/>
              <a:t>‹#›</a:t>
            </a:fld>
            <a:endParaRPr lang="en-US"/>
          </a:p>
        </p:txBody>
      </p:sp>
    </p:spTree>
    <p:extLst>
      <p:ext uri="{BB962C8B-B14F-4D97-AF65-F5344CB8AC3E}">
        <p14:creationId xmlns:p14="http://schemas.microsoft.com/office/powerpoint/2010/main" val="1580302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70F7656-C5CE-3046-A875-5C0E96C6FD84}" type="datetimeFigureOut">
              <a:rPr lang="en-US" smtClean="0"/>
              <a:t>11/10/2018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91359AF-B8A5-0745-9126-7C765E6C4A83}" type="slidenum">
              <a:rPr lang="en-US" smtClean="0"/>
              <a:t>‹#›</a:t>
            </a:fld>
            <a:endParaRPr lang="en-US"/>
          </a:p>
        </p:txBody>
      </p:sp>
    </p:spTree>
    <p:extLst>
      <p:ext uri="{BB962C8B-B14F-4D97-AF65-F5344CB8AC3E}">
        <p14:creationId xmlns:p14="http://schemas.microsoft.com/office/powerpoint/2010/main" val="17243383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70F7656-C5CE-3046-A875-5C0E96C6FD84}" type="datetimeFigureOut">
              <a:rPr lang="en-US" smtClean="0"/>
              <a:t>11/10/2018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91359AF-B8A5-0745-9126-7C765E6C4A83}" type="slidenum">
              <a:rPr lang="en-US" smtClean="0"/>
              <a:t>‹#›</a:t>
            </a:fld>
            <a:endParaRPr lang="en-US"/>
          </a:p>
        </p:txBody>
      </p:sp>
    </p:spTree>
    <p:extLst>
      <p:ext uri="{BB962C8B-B14F-4D97-AF65-F5344CB8AC3E}">
        <p14:creationId xmlns:p14="http://schemas.microsoft.com/office/powerpoint/2010/main" val="6626473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70F7656-C5CE-3046-A875-5C0E96C6FD84}" type="datetimeFigureOut">
              <a:rPr lang="en-US" smtClean="0"/>
              <a:t>11/10/2018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91359AF-B8A5-0745-9126-7C765E6C4A83}" type="slidenum">
              <a:rPr lang="en-US" smtClean="0"/>
              <a:t>‹#›</a:t>
            </a:fld>
            <a:endParaRPr lang="en-US"/>
          </a:p>
        </p:txBody>
      </p:sp>
    </p:spTree>
    <p:extLst>
      <p:ext uri="{BB962C8B-B14F-4D97-AF65-F5344CB8AC3E}">
        <p14:creationId xmlns:p14="http://schemas.microsoft.com/office/powerpoint/2010/main" val="2631122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70F7656-C5CE-3046-A875-5C0E96C6FD84}" type="datetimeFigureOut">
              <a:rPr lang="en-US" smtClean="0"/>
              <a:t>11/10/2018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91359AF-B8A5-0745-9126-7C765E6C4A83}" type="slidenum">
              <a:rPr lang="en-US" smtClean="0"/>
              <a:t>‹#›</a:t>
            </a:fld>
            <a:endParaRPr lang="en-US"/>
          </a:p>
        </p:txBody>
      </p:sp>
    </p:spTree>
    <p:extLst>
      <p:ext uri="{BB962C8B-B14F-4D97-AF65-F5344CB8AC3E}">
        <p14:creationId xmlns:p14="http://schemas.microsoft.com/office/powerpoint/2010/main" val="4581515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70F7656-C5CE-3046-A875-5C0E96C6FD84}" type="datetimeFigureOut">
              <a:rPr lang="en-US" smtClean="0"/>
              <a:t>11/10/2018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91359AF-B8A5-0745-9126-7C765E6C4A83}" type="slidenum">
              <a:rPr lang="en-US" smtClean="0"/>
              <a:t>‹#›</a:t>
            </a:fld>
            <a:endParaRPr lang="en-US"/>
          </a:p>
        </p:txBody>
      </p:sp>
    </p:spTree>
    <p:extLst>
      <p:ext uri="{BB962C8B-B14F-4D97-AF65-F5344CB8AC3E}">
        <p14:creationId xmlns:p14="http://schemas.microsoft.com/office/powerpoint/2010/main" val="14238061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70F7656-C5CE-3046-A875-5C0E96C6FD84}" type="datetimeFigureOut">
              <a:rPr lang="en-US" smtClean="0"/>
              <a:t>11/10/2018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91359AF-B8A5-0745-9126-7C765E6C4A83}" type="slidenum">
              <a:rPr lang="en-US" smtClean="0"/>
              <a:t>‹#›</a:t>
            </a:fld>
            <a:endParaRPr lang="en-US"/>
          </a:p>
        </p:txBody>
      </p:sp>
    </p:spTree>
    <p:extLst>
      <p:ext uri="{BB962C8B-B14F-4D97-AF65-F5344CB8AC3E}">
        <p14:creationId xmlns:p14="http://schemas.microsoft.com/office/powerpoint/2010/main" val="5001887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70F7656-C5CE-3046-A875-5C0E96C6FD84}" type="datetimeFigureOut">
              <a:rPr lang="en-US" smtClean="0"/>
              <a:t>11/10/2018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91359AF-B8A5-0745-9126-7C765E6C4A83}" type="slidenum">
              <a:rPr lang="en-US" smtClean="0"/>
              <a:t>‹#›</a:t>
            </a:fld>
            <a:endParaRPr lang="en-US"/>
          </a:p>
        </p:txBody>
      </p:sp>
    </p:spTree>
    <p:extLst>
      <p:ext uri="{BB962C8B-B14F-4D97-AF65-F5344CB8AC3E}">
        <p14:creationId xmlns:p14="http://schemas.microsoft.com/office/powerpoint/2010/main" val="17292530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2" r:id="rId12"/>
    <p:sldLayoutId id="2147483663"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7.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12.gif"/><Relationship Id="rId4" Type="http://schemas.openxmlformats.org/officeDocument/2006/relationships/image" Target="../media/image11.gif"/></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29837" y="2660205"/>
            <a:ext cx="8392727" cy="1056443"/>
          </a:xfrm>
        </p:spPr>
        <p:txBody>
          <a:bodyPr>
            <a:noAutofit/>
          </a:bodyPr>
          <a:lstStyle/>
          <a:p>
            <a:r>
              <a:rPr lang="en-US" sz="3600" dirty="0"/>
              <a:t>Understanding Windows container networking in Kubernetes using a real story</a:t>
            </a:r>
          </a:p>
        </p:txBody>
      </p:sp>
      <p:sp>
        <p:nvSpPr>
          <p:cNvPr id="4" name="Subtitle 2">
            <a:extLst>
              <a:ext uri="{FF2B5EF4-FFF2-40B4-BE49-F238E27FC236}">
                <a16:creationId xmlns:a16="http://schemas.microsoft.com/office/drawing/2014/main" xmlns="" id="{BD8F3044-C667-4FB1-B980-97E9033068DF}"/>
              </a:ext>
            </a:extLst>
          </p:cNvPr>
          <p:cNvSpPr txBox="1">
            <a:spLocks/>
          </p:cNvSpPr>
          <p:nvPr/>
        </p:nvSpPr>
        <p:spPr>
          <a:xfrm>
            <a:off x="4326200" y="3716648"/>
            <a:ext cx="7197726" cy="720435"/>
          </a:xfrm>
          <a:prstGeom prst="rect">
            <a:avLst/>
          </a:prstGeom>
        </p:spPr>
        <p:txBody>
          <a:bodyPr>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1600" dirty="0"/>
              <a:t>Cindy Xing, Huawei</a:t>
            </a:r>
          </a:p>
          <a:p>
            <a:r>
              <a:rPr lang="en-US" sz="1600" dirty="0"/>
              <a:t>Dinesh Kumar Govindasamy, Microsoft</a:t>
            </a:r>
          </a:p>
        </p:txBody>
      </p:sp>
    </p:spTree>
    <p:extLst>
      <p:ext uri="{BB962C8B-B14F-4D97-AF65-F5344CB8AC3E}">
        <p14:creationId xmlns:p14="http://schemas.microsoft.com/office/powerpoint/2010/main" val="5678092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62" y="97564"/>
            <a:ext cx="10515600" cy="1198648"/>
          </a:xfrm>
        </p:spPr>
        <p:txBody>
          <a:bodyPr/>
          <a:lstStyle/>
          <a:p>
            <a:r>
              <a:rPr lang="en-US" dirty="0">
                <a:solidFill>
                  <a:schemeClr val="tx1"/>
                </a:solidFill>
              </a:rPr>
              <a:t>K8s + CRI + CNI</a:t>
            </a:r>
          </a:p>
        </p:txBody>
      </p:sp>
      <p:sp>
        <p:nvSpPr>
          <p:cNvPr id="54" name="Rounded Rectangle 53"/>
          <p:cNvSpPr/>
          <p:nvPr/>
        </p:nvSpPr>
        <p:spPr>
          <a:xfrm>
            <a:off x="5263662" y="1805354"/>
            <a:ext cx="6841747" cy="4886391"/>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nvGrpSpPr>
          <p:cNvPr id="9" name="Group 8"/>
          <p:cNvGrpSpPr/>
          <p:nvPr/>
        </p:nvGrpSpPr>
        <p:grpSpPr>
          <a:xfrm>
            <a:off x="10627950" y="2619754"/>
            <a:ext cx="1382720" cy="1350991"/>
            <a:chOff x="8102294" y="1231515"/>
            <a:chExt cx="1423284" cy="1256305"/>
          </a:xfrm>
        </p:grpSpPr>
        <p:sp>
          <p:nvSpPr>
            <p:cNvPr id="10" name="Rounded Rectangle 9"/>
            <p:cNvSpPr/>
            <p:nvPr/>
          </p:nvSpPr>
          <p:spPr>
            <a:xfrm>
              <a:off x="8102294" y="1231515"/>
              <a:ext cx="1423284" cy="1256305"/>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prstClr val="black"/>
                  </a:solidFill>
                </a:rPr>
                <a:t>Pod</a:t>
              </a:r>
            </a:p>
            <a:p>
              <a:pPr algn="ctr"/>
              <a:endParaRPr lang="en-US" dirty="0">
                <a:solidFill>
                  <a:prstClr val="white"/>
                </a:solidFill>
              </a:endParaRPr>
            </a:p>
            <a:p>
              <a:pPr algn="ctr"/>
              <a:endParaRPr lang="en-US" dirty="0">
                <a:solidFill>
                  <a:prstClr val="white"/>
                </a:solidFill>
              </a:endParaRPr>
            </a:p>
            <a:p>
              <a:pPr algn="ctr"/>
              <a:endParaRPr lang="en-US" dirty="0">
                <a:solidFill>
                  <a:prstClr val="white"/>
                </a:solidFill>
              </a:endParaRPr>
            </a:p>
            <a:p>
              <a:pPr algn="ctr"/>
              <a:endParaRPr lang="en-US" dirty="0">
                <a:solidFill>
                  <a:prstClr val="white"/>
                </a:solidFill>
              </a:endParaRPr>
            </a:p>
          </p:txBody>
        </p:sp>
        <p:sp>
          <p:nvSpPr>
            <p:cNvPr id="11" name="Rounded Rectangle 10"/>
            <p:cNvSpPr/>
            <p:nvPr/>
          </p:nvSpPr>
          <p:spPr>
            <a:xfrm>
              <a:off x="8221563" y="1909460"/>
              <a:ext cx="1178118" cy="499236"/>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200" dirty="0">
                  <a:solidFill>
                    <a:prstClr val="black"/>
                  </a:solidFill>
                </a:rPr>
                <a:t>Pause</a:t>
              </a:r>
            </a:p>
          </p:txBody>
        </p:sp>
      </p:grpSp>
      <p:grpSp>
        <p:nvGrpSpPr>
          <p:cNvPr id="12" name="Group 11"/>
          <p:cNvGrpSpPr/>
          <p:nvPr/>
        </p:nvGrpSpPr>
        <p:grpSpPr>
          <a:xfrm>
            <a:off x="6950137" y="2401646"/>
            <a:ext cx="1616928" cy="4033281"/>
            <a:chOff x="2962153" y="866775"/>
            <a:chExt cx="2107554" cy="4407025"/>
          </a:xfrm>
        </p:grpSpPr>
        <p:sp>
          <p:nvSpPr>
            <p:cNvPr id="13" name="Rounded Rectangle 12"/>
            <p:cNvSpPr/>
            <p:nvPr/>
          </p:nvSpPr>
          <p:spPr>
            <a:xfrm>
              <a:off x="2962153" y="866775"/>
              <a:ext cx="2107554" cy="4407025"/>
            </a:xfrm>
            <a:prstGeom prst="roundRect">
              <a:avLst/>
            </a:prstGeom>
            <a:solidFill>
              <a:srgbClr val="57D6D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err="1">
                  <a:solidFill>
                    <a:prstClr val="white"/>
                  </a:solidFill>
                </a:rPr>
                <a:t>DockerShim</a:t>
              </a:r>
              <a:endParaRPr lang="en-US" sz="1400" dirty="0">
                <a:solidFill>
                  <a:prstClr val="white"/>
                </a:solidFill>
              </a:endParaRPr>
            </a:p>
            <a:p>
              <a:endParaRPr lang="en-US" sz="1400" dirty="0">
                <a:solidFill>
                  <a:prstClr val="white"/>
                </a:solidFill>
              </a:endParaRPr>
            </a:p>
            <a:p>
              <a:endParaRPr lang="en-US" dirty="0">
                <a:solidFill>
                  <a:prstClr val="white"/>
                </a:solidFill>
              </a:endParaRPr>
            </a:p>
            <a:p>
              <a:endParaRPr lang="en-US" dirty="0">
                <a:solidFill>
                  <a:prstClr val="white"/>
                </a:solidFill>
              </a:endParaRPr>
            </a:p>
            <a:p>
              <a:endParaRPr lang="en-US" dirty="0">
                <a:solidFill>
                  <a:prstClr val="white"/>
                </a:solidFill>
              </a:endParaRPr>
            </a:p>
            <a:p>
              <a:endParaRPr lang="en-US" dirty="0">
                <a:solidFill>
                  <a:prstClr val="white"/>
                </a:solidFill>
              </a:endParaRPr>
            </a:p>
            <a:p>
              <a:endParaRPr lang="en-US" dirty="0">
                <a:solidFill>
                  <a:prstClr val="white"/>
                </a:solidFill>
              </a:endParaRPr>
            </a:p>
            <a:p>
              <a:endParaRPr lang="en-US" dirty="0">
                <a:solidFill>
                  <a:prstClr val="white"/>
                </a:solidFill>
              </a:endParaRPr>
            </a:p>
            <a:p>
              <a:endParaRPr lang="en-US" dirty="0">
                <a:solidFill>
                  <a:prstClr val="white"/>
                </a:solidFill>
              </a:endParaRPr>
            </a:p>
            <a:p>
              <a:endParaRPr lang="en-US" dirty="0">
                <a:solidFill>
                  <a:prstClr val="white"/>
                </a:solidFill>
              </a:endParaRPr>
            </a:p>
            <a:p>
              <a:endParaRPr lang="en-US" dirty="0">
                <a:solidFill>
                  <a:prstClr val="white"/>
                </a:solidFill>
              </a:endParaRPr>
            </a:p>
            <a:p>
              <a:endParaRPr lang="en-US" dirty="0">
                <a:solidFill>
                  <a:prstClr val="white"/>
                </a:solidFill>
              </a:endParaRPr>
            </a:p>
            <a:p>
              <a:endParaRPr lang="en-US" dirty="0">
                <a:solidFill>
                  <a:prstClr val="white"/>
                </a:solidFill>
              </a:endParaRPr>
            </a:p>
            <a:p>
              <a:endParaRPr lang="en-US" dirty="0">
                <a:solidFill>
                  <a:prstClr val="white"/>
                </a:solidFill>
              </a:endParaRPr>
            </a:p>
            <a:p>
              <a:endParaRPr lang="en-US" dirty="0">
                <a:solidFill>
                  <a:prstClr val="white"/>
                </a:solidFill>
              </a:endParaRPr>
            </a:p>
          </p:txBody>
        </p:sp>
        <p:grpSp>
          <p:nvGrpSpPr>
            <p:cNvPr id="14" name="Group 13"/>
            <p:cNvGrpSpPr/>
            <p:nvPr/>
          </p:nvGrpSpPr>
          <p:grpSpPr>
            <a:xfrm>
              <a:off x="3294760" y="1297808"/>
              <a:ext cx="1655077" cy="1110372"/>
              <a:chOff x="3294760" y="1297808"/>
              <a:chExt cx="1655077" cy="1110372"/>
            </a:xfrm>
          </p:grpSpPr>
          <p:sp>
            <p:nvSpPr>
              <p:cNvPr id="15" name="Rounded Rectangle 14"/>
              <p:cNvSpPr/>
              <p:nvPr/>
            </p:nvSpPr>
            <p:spPr>
              <a:xfrm>
                <a:off x="3294760" y="1297808"/>
                <a:ext cx="1655077" cy="1110372"/>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prstClr val="white"/>
                    </a:solidFill>
                  </a:rPr>
                  <a:t>CRI Shim</a:t>
                </a:r>
              </a:p>
              <a:p>
                <a:pPr algn="ctr"/>
                <a:endParaRPr lang="en-US" dirty="0">
                  <a:solidFill>
                    <a:prstClr val="white"/>
                  </a:solidFill>
                </a:endParaRPr>
              </a:p>
              <a:p>
                <a:pPr algn="ctr"/>
                <a:endParaRPr lang="en-US" dirty="0">
                  <a:solidFill>
                    <a:prstClr val="white"/>
                  </a:solidFill>
                </a:endParaRPr>
              </a:p>
            </p:txBody>
          </p:sp>
          <p:sp>
            <p:nvSpPr>
              <p:cNvPr id="16" name="Rounded Rectangle 15"/>
              <p:cNvSpPr/>
              <p:nvPr/>
            </p:nvSpPr>
            <p:spPr>
              <a:xfrm>
                <a:off x="3492119" y="1920483"/>
                <a:ext cx="1011769" cy="468433"/>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prstClr val="black"/>
                    </a:solidFill>
                  </a:rPr>
                  <a:t>GRPC Server</a:t>
                </a:r>
              </a:p>
            </p:txBody>
          </p:sp>
        </p:grpSp>
      </p:grpSp>
      <p:sp>
        <p:nvSpPr>
          <p:cNvPr id="17" name="Rounded Rectangle 16"/>
          <p:cNvSpPr/>
          <p:nvPr/>
        </p:nvSpPr>
        <p:spPr>
          <a:xfrm>
            <a:off x="7125634" y="4971148"/>
            <a:ext cx="1265933" cy="788228"/>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solidFill>
                  <a:prstClr val="white"/>
                </a:solidFill>
              </a:rPr>
              <a:t>CNINetworkPluginMgr</a:t>
            </a:r>
            <a:endParaRPr lang="en-US" sz="1400" dirty="0">
              <a:solidFill>
                <a:prstClr val="white"/>
              </a:solidFill>
            </a:endParaRPr>
          </a:p>
        </p:txBody>
      </p:sp>
      <p:grpSp>
        <p:nvGrpSpPr>
          <p:cNvPr id="18" name="Group 17"/>
          <p:cNvGrpSpPr/>
          <p:nvPr/>
        </p:nvGrpSpPr>
        <p:grpSpPr>
          <a:xfrm>
            <a:off x="5374433" y="3970745"/>
            <a:ext cx="1187344" cy="906385"/>
            <a:chOff x="1000124" y="2581275"/>
            <a:chExt cx="1547621" cy="990375"/>
          </a:xfrm>
        </p:grpSpPr>
        <p:sp>
          <p:nvSpPr>
            <p:cNvPr id="19" name="Rounded Rectangle 18"/>
            <p:cNvSpPr/>
            <p:nvPr/>
          </p:nvSpPr>
          <p:spPr>
            <a:xfrm>
              <a:off x="1000124" y="2581275"/>
              <a:ext cx="1547621" cy="9903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err="1">
                  <a:solidFill>
                    <a:prstClr val="white"/>
                  </a:solidFill>
                </a:rPr>
                <a:t>Kubelet</a:t>
              </a:r>
              <a:endParaRPr lang="en-US" sz="1400" dirty="0">
                <a:solidFill>
                  <a:prstClr val="white"/>
                </a:solidFill>
              </a:endParaRPr>
            </a:p>
            <a:p>
              <a:pPr algn="ctr"/>
              <a:endParaRPr lang="en-US" dirty="0">
                <a:solidFill>
                  <a:prstClr val="white"/>
                </a:solidFill>
              </a:endParaRPr>
            </a:p>
            <a:p>
              <a:endParaRPr lang="en-US" dirty="0">
                <a:solidFill>
                  <a:prstClr val="white"/>
                </a:solidFill>
              </a:endParaRPr>
            </a:p>
          </p:txBody>
        </p:sp>
        <p:sp>
          <p:nvSpPr>
            <p:cNvPr id="20" name="Rounded Rectangle 19"/>
            <p:cNvSpPr/>
            <p:nvPr/>
          </p:nvSpPr>
          <p:spPr>
            <a:xfrm>
              <a:off x="1130785" y="3151902"/>
              <a:ext cx="1212093" cy="419748"/>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prstClr val="black"/>
                  </a:solidFill>
                </a:rPr>
                <a:t>GRPC Client</a:t>
              </a:r>
            </a:p>
          </p:txBody>
        </p:sp>
      </p:grpSp>
      <p:sp>
        <p:nvSpPr>
          <p:cNvPr id="21" name="Rounded Rectangle 20"/>
          <p:cNvSpPr/>
          <p:nvPr/>
        </p:nvSpPr>
        <p:spPr>
          <a:xfrm>
            <a:off x="9119958" y="2881803"/>
            <a:ext cx="947541" cy="826892"/>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prstClr val="white"/>
                </a:solidFill>
              </a:rPr>
              <a:t>Docker Engine</a:t>
            </a:r>
          </a:p>
        </p:txBody>
      </p:sp>
      <p:sp>
        <p:nvSpPr>
          <p:cNvPr id="22" name="Rounded Rectangle 21"/>
          <p:cNvSpPr/>
          <p:nvPr/>
        </p:nvSpPr>
        <p:spPr>
          <a:xfrm>
            <a:off x="9119958" y="5012018"/>
            <a:ext cx="1180243" cy="706488"/>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solidFill>
                  <a:prstClr val="white"/>
                </a:solidFill>
              </a:rPr>
              <a:t>CNIPlugin</a:t>
            </a:r>
            <a:endParaRPr lang="en-US" sz="1400" dirty="0">
              <a:solidFill>
                <a:prstClr val="white"/>
              </a:solidFill>
            </a:endParaRPr>
          </a:p>
        </p:txBody>
      </p:sp>
      <p:sp>
        <p:nvSpPr>
          <p:cNvPr id="23" name="Rectangle 22"/>
          <p:cNvSpPr/>
          <p:nvPr/>
        </p:nvSpPr>
        <p:spPr>
          <a:xfrm>
            <a:off x="10493746" y="5886606"/>
            <a:ext cx="1516924" cy="211033"/>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prstClr val="white"/>
                </a:solidFill>
              </a:rPr>
              <a:t>Network</a:t>
            </a:r>
          </a:p>
        </p:txBody>
      </p:sp>
      <p:grpSp>
        <p:nvGrpSpPr>
          <p:cNvPr id="24" name="Group 23"/>
          <p:cNvGrpSpPr/>
          <p:nvPr/>
        </p:nvGrpSpPr>
        <p:grpSpPr>
          <a:xfrm>
            <a:off x="10753004" y="2899350"/>
            <a:ext cx="1059932" cy="382840"/>
            <a:chOff x="8265294" y="1431512"/>
            <a:chExt cx="1381548" cy="418315"/>
          </a:xfrm>
        </p:grpSpPr>
        <p:sp>
          <p:nvSpPr>
            <p:cNvPr id="25" name="Rounded Rectangle 24"/>
            <p:cNvSpPr/>
            <p:nvPr/>
          </p:nvSpPr>
          <p:spPr>
            <a:xfrm>
              <a:off x="8265294" y="1444308"/>
              <a:ext cx="622884" cy="374634"/>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prstClr val="black"/>
                  </a:solidFill>
                </a:rPr>
                <a:t>C1</a:t>
              </a:r>
            </a:p>
          </p:txBody>
        </p:sp>
        <p:sp>
          <p:nvSpPr>
            <p:cNvPr id="26" name="Rounded Rectangle 25"/>
            <p:cNvSpPr/>
            <p:nvPr/>
          </p:nvSpPr>
          <p:spPr>
            <a:xfrm>
              <a:off x="9003435" y="1431512"/>
              <a:ext cx="643407" cy="4183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prstClr val="black"/>
                  </a:solidFill>
                </a:rPr>
                <a:t>C2</a:t>
              </a:r>
            </a:p>
          </p:txBody>
        </p:sp>
      </p:grpSp>
      <p:sp>
        <p:nvSpPr>
          <p:cNvPr id="27" name="Oval 26"/>
          <p:cNvSpPr/>
          <p:nvPr/>
        </p:nvSpPr>
        <p:spPr>
          <a:xfrm>
            <a:off x="10753004" y="3392295"/>
            <a:ext cx="418379" cy="406410"/>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400" dirty="0">
                <a:solidFill>
                  <a:prstClr val="white"/>
                </a:solidFill>
              </a:rPr>
              <a:t>EP</a:t>
            </a:r>
          </a:p>
        </p:txBody>
      </p:sp>
      <p:sp>
        <p:nvSpPr>
          <p:cNvPr id="28" name="Up-Down Arrow 27"/>
          <p:cNvSpPr/>
          <p:nvPr/>
        </p:nvSpPr>
        <p:spPr>
          <a:xfrm>
            <a:off x="10871051" y="3763422"/>
            <a:ext cx="134206" cy="2114078"/>
          </a:xfrm>
          <a:prstGeom prst="upDownArrow">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cxnSp>
        <p:nvCxnSpPr>
          <p:cNvPr id="29" name="Straight Arrow Connector 28"/>
          <p:cNvCxnSpPr>
            <a:stCxn id="19" idx="3"/>
            <a:endCxn id="13" idx="1"/>
          </p:cNvCxnSpPr>
          <p:nvPr/>
        </p:nvCxnSpPr>
        <p:spPr>
          <a:xfrm flipV="1">
            <a:off x="6561777" y="4418287"/>
            <a:ext cx="388360" cy="5651"/>
          </a:xfrm>
          <a:prstGeom prst="straightConnector1">
            <a:avLst/>
          </a:prstGeom>
          <a:ln w="31750">
            <a:tailEnd type="triangle"/>
          </a:ln>
        </p:spPr>
        <p:style>
          <a:lnRef idx="3">
            <a:schemeClr val="accent2"/>
          </a:lnRef>
          <a:fillRef idx="0">
            <a:schemeClr val="accent2"/>
          </a:fillRef>
          <a:effectRef idx="2">
            <a:schemeClr val="accent2"/>
          </a:effectRef>
          <a:fontRef idx="minor">
            <a:schemeClr val="tx1"/>
          </a:fontRef>
        </p:style>
      </p:cxnSp>
      <p:cxnSp>
        <p:nvCxnSpPr>
          <p:cNvPr id="30" name="Elbow Connector 29"/>
          <p:cNvCxnSpPr>
            <a:stCxn id="20" idx="0"/>
            <a:endCxn id="16" idx="1"/>
          </p:cNvCxnSpPr>
          <p:nvPr/>
        </p:nvCxnSpPr>
        <p:spPr>
          <a:xfrm rot="5400000" flipH="1" flipV="1">
            <a:off x="6191869" y="3328118"/>
            <a:ext cx="912632" cy="1417090"/>
          </a:xfrm>
          <a:prstGeom prst="bentConnector2">
            <a:avLst/>
          </a:prstGeom>
          <a:ln w="31750">
            <a:headEnd type="triangle"/>
            <a:tailEnd type="triangle"/>
          </a:ln>
        </p:spPr>
        <p:style>
          <a:lnRef idx="3">
            <a:schemeClr val="accent2"/>
          </a:lnRef>
          <a:fillRef idx="0">
            <a:schemeClr val="accent2"/>
          </a:fillRef>
          <a:effectRef idx="2">
            <a:schemeClr val="accent2"/>
          </a:effectRef>
          <a:fontRef idx="minor">
            <a:schemeClr val="tx1"/>
          </a:fontRef>
        </p:style>
      </p:cxnSp>
      <p:cxnSp>
        <p:nvCxnSpPr>
          <p:cNvPr id="31" name="Straight Arrow Connector 30"/>
          <p:cNvCxnSpPr>
            <a:stCxn id="15" idx="3"/>
            <a:endCxn id="21" idx="1"/>
          </p:cNvCxnSpPr>
          <p:nvPr/>
        </p:nvCxnSpPr>
        <p:spPr>
          <a:xfrm flipV="1">
            <a:off x="8475100" y="3295249"/>
            <a:ext cx="644858" cy="8979"/>
          </a:xfrm>
          <a:prstGeom prst="straightConnector1">
            <a:avLst/>
          </a:prstGeom>
          <a:ln w="31750">
            <a:headEnd type="triangle"/>
            <a:tailEnd type="triangle"/>
          </a:ln>
        </p:spPr>
        <p:style>
          <a:lnRef idx="3">
            <a:schemeClr val="accent2"/>
          </a:lnRef>
          <a:fillRef idx="0">
            <a:schemeClr val="accent2"/>
          </a:fillRef>
          <a:effectRef idx="2">
            <a:schemeClr val="accent2"/>
          </a:effectRef>
          <a:fontRef idx="minor">
            <a:schemeClr val="tx1"/>
          </a:fontRef>
        </p:style>
      </p:cxnSp>
      <p:cxnSp>
        <p:nvCxnSpPr>
          <p:cNvPr id="32" name="Straight Arrow Connector 31"/>
          <p:cNvCxnSpPr>
            <a:stCxn id="21" idx="3"/>
            <a:endCxn id="10" idx="1"/>
          </p:cNvCxnSpPr>
          <p:nvPr/>
        </p:nvCxnSpPr>
        <p:spPr>
          <a:xfrm>
            <a:off x="10067499" y="3295249"/>
            <a:ext cx="560451" cy="1"/>
          </a:xfrm>
          <a:prstGeom prst="straightConnector1">
            <a:avLst/>
          </a:prstGeom>
          <a:ln w="31750">
            <a:headEnd type="triangle"/>
            <a:tailEnd type="triangle"/>
          </a:ln>
        </p:spPr>
        <p:style>
          <a:lnRef idx="3">
            <a:schemeClr val="accent2"/>
          </a:lnRef>
          <a:fillRef idx="0">
            <a:schemeClr val="accent2"/>
          </a:fillRef>
          <a:effectRef idx="2">
            <a:schemeClr val="accent2"/>
          </a:effectRef>
          <a:fontRef idx="minor">
            <a:schemeClr val="tx1"/>
          </a:fontRef>
        </p:style>
      </p:cxnSp>
      <p:cxnSp>
        <p:nvCxnSpPr>
          <p:cNvPr id="33" name="Elbow Connector 32"/>
          <p:cNvCxnSpPr>
            <a:stCxn id="21" idx="0"/>
            <a:endCxn id="10" idx="0"/>
          </p:cNvCxnSpPr>
          <p:nvPr/>
        </p:nvCxnSpPr>
        <p:spPr>
          <a:xfrm rot="5400000" flipH="1" flipV="1">
            <a:off x="10325495" y="1887989"/>
            <a:ext cx="262049" cy="1725581"/>
          </a:xfrm>
          <a:prstGeom prst="bentConnector3">
            <a:avLst>
              <a:gd name="adj1" fmla="val 187236"/>
            </a:avLst>
          </a:prstGeom>
          <a:ln w="31750">
            <a:tailEnd type="triangle"/>
          </a:ln>
        </p:spPr>
        <p:style>
          <a:lnRef idx="3">
            <a:schemeClr val="accent2"/>
          </a:lnRef>
          <a:fillRef idx="0">
            <a:schemeClr val="accent2"/>
          </a:fillRef>
          <a:effectRef idx="2">
            <a:schemeClr val="accent2"/>
          </a:effectRef>
          <a:fontRef idx="minor">
            <a:schemeClr val="tx1"/>
          </a:fontRef>
        </p:style>
      </p:cxnSp>
      <p:cxnSp>
        <p:nvCxnSpPr>
          <p:cNvPr id="34" name="Straight Arrow Connector 33"/>
          <p:cNvCxnSpPr>
            <a:stCxn id="16" idx="2"/>
            <a:endCxn id="17" idx="0"/>
          </p:cNvCxnSpPr>
          <p:nvPr/>
        </p:nvCxnSpPr>
        <p:spPr>
          <a:xfrm>
            <a:off x="7744848" y="3794700"/>
            <a:ext cx="13753" cy="1176448"/>
          </a:xfrm>
          <a:prstGeom prst="straightConnector1">
            <a:avLst/>
          </a:prstGeom>
          <a:ln w="31750">
            <a:headEnd type="triangle"/>
            <a:tailEnd type="triangle"/>
          </a:ln>
        </p:spPr>
        <p:style>
          <a:lnRef idx="3">
            <a:schemeClr val="accent2"/>
          </a:lnRef>
          <a:fillRef idx="0">
            <a:schemeClr val="accent2"/>
          </a:fillRef>
          <a:effectRef idx="2">
            <a:schemeClr val="accent2"/>
          </a:effectRef>
          <a:fontRef idx="minor">
            <a:schemeClr val="tx1"/>
          </a:fontRef>
        </p:style>
      </p:cxnSp>
      <p:cxnSp>
        <p:nvCxnSpPr>
          <p:cNvPr id="35" name="Straight Arrow Connector 34"/>
          <p:cNvCxnSpPr>
            <a:stCxn id="17" idx="3"/>
            <a:endCxn id="22" idx="1"/>
          </p:cNvCxnSpPr>
          <p:nvPr/>
        </p:nvCxnSpPr>
        <p:spPr>
          <a:xfrm>
            <a:off x="8391567" y="5365262"/>
            <a:ext cx="728391" cy="0"/>
          </a:xfrm>
          <a:prstGeom prst="straightConnector1">
            <a:avLst/>
          </a:prstGeom>
          <a:ln w="31750">
            <a:headEnd type="triangle"/>
            <a:tailEnd type="triangle"/>
          </a:ln>
        </p:spPr>
        <p:style>
          <a:lnRef idx="3">
            <a:schemeClr val="accent2"/>
          </a:lnRef>
          <a:fillRef idx="0">
            <a:schemeClr val="accent2"/>
          </a:fillRef>
          <a:effectRef idx="2">
            <a:schemeClr val="accent2"/>
          </a:effectRef>
          <a:fontRef idx="minor">
            <a:schemeClr val="tx1"/>
          </a:fontRef>
        </p:style>
      </p:cxnSp>
      <p:graphicFrame>
        <p:nvGraphicFramePr>
          <p:cNvPr id="53" name="Diagram 52">
            <a:extLst>
              <a:ext uri="{FF2B5EF4-FFF2-40B4-BE49-F238E27FC236}">
                <a16:creationId xmlns:a16="http://schemas.microsoft.com/office/drawing/2014/main" xmlns="" id="{87340354-3D49-4FFD-B8D9-9DC7E807A64C}"/>
              </a:ext>
            </a:extLst>
          </p:cNvPr>
          <p:cNvGraphicFramePr/>
          <p:nvPr>
            <p:extLst>
              <p:ext uri="{D42A27DB-BD31-4B8C-83A1-F6EECF244321}">
                <p14:modId xmlns:p14="http://schemas.microsoft.com/office/powerpoint/2010/main" val="3745629983"/>
              </p:ext>
            </p:extLst>
          </p:nvPr>
        </p:nvGraphicFramePr>
        <p:xfrm>
          <a:off x="207764" y="1579417"/>
          <a:ext cx="4764602" cy="485550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79071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3">
                                            <p:graphicEl>
                                              <a:dgm id="{B63AE0F1-9888-4748-B84B-442E64BDC96B}"/>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3">
                                            <p:graphicEl>
                                              <a:dgm id="{93E557A3-D983-49E3-849A-6B9963E0013B}"/>
                                            </p:graphic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3">
                                            <p:graphicEl>
                                              <a:dgm id="{0BF465D1-D76D-48B6-B102-543E8D26221E}"/>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3">
                                            <p:graphicEl>
                                              <a:dgm id="{B6585DE1-554C-4EAA-9608-CF29DC408055}"/>
                                            </p:graphic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3">
                                            <p:graphicEl>
                                              <a:dgm id="{B566F8BD-AF39-48D3-9F73-5A8F21F995C2}"/>
                                            </p:graphic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3">
                                            <p:graphicEl>
                                              <a:dgm id="{154452D9-2958-4EF4-A552-EA382E083B67}"/>
                                            </p:graphic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3">
                                            <p:graphicEl>
                                              <a:dgm id="{58511A22-64D9-407F-8935-EB21B1FCD6C7}"/>
                                            </p:graphic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3"/>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9"/>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53">
                                            <p:graphicEl>
                                              <a:dgm id="{8053F1F8-4F82-4E3B-B8A8-70F48696E559}"/>
                                            </p:graphicEl>
                                          </p:spTgt>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3">
                                            <p:graphicEl>
                                              <a:dgm id="{937245B8-9A0A-4528-AC93-AD5D476ACCB1}"/>
                                            </p:graphic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2"/>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53">
                                            <p:graphicEl>
                                              <a:dgm id="{2FD5D3E3-6500-4097-B90E-BB7D4CAF859F}"/>
                                            </p:graphicEl>
                                          </p:spTgt>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53">
                                            <p:graphicEl>
                                              <a:dgm id="{37F3A7DC-9165-4498-8001-8510E947267C}"/>
                                            </p:graphicEl>
                                          </p:spTgt>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34"/>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7"/>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53">
                                            <p:graphicEl>
                                              <a:dgm id="{8EEE7649-8EAD-4812-B173-ED29B0BB8747}"/>
                                            </p:graphicEl>
                                          </p:spTgt>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53">
                                            <p:graphicEl>
                                              <a:dgm id="{A791FDBE-F60E-490D-B74B-670C87E7C96B}"/>
                                            </p:graphicEl>
                                          </p:spTgt>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35"/>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22"/>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27"/>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23"/>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28"/>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nodeType="clickEffect">
                                  <p:stCondLst>
                                    <p:cond delay="0"/>
                                  </p:stCondLst>
                                  <p:childTnLst>
                                    <p:set>
                                      <p:cBhvr>
                                        <p:cTn id="88"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uiExpand="1" animBg="1"/>
      <p:bldP spid="21" grpId="0" uiExpand="1" animBg="1"/>
      <p:bldP spid="22" grpId="0" animBg="1"/>
      <p:bldP spid="23" grpId="0" animBg="1"/>
      <p:bldP spid="27" grpId="0" animBg="1"/>
      <p:bldP spid="28" grpId="0" animBg="1"/>
      <p:bldGraphic spid="53" grpId="0" uiExpand="1">
        <p:bldSub>
          <a:bldDgm bld="one"/>
        </p:bldSub>
      </p:bldGraphic>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644" y="0"/>
            <a:ext cx="10515600" cy="1603931"/>
          </a:xfrm>
        </p:spPr>
        <p:txBody>
          <a:bodyPr/>
          <a:lstStyle/>
          <a:p>
            <a:r>
              <a:rPr lang="en-US" dirty="0">
                <a:solidFill>
                  <a:schemeClr val="tx1"/>
                </a:solidFill>
              </a:rPr>
              <a:t>CNI and </a:t>
            </a:r>
            <a:r>
              <a:rPr lang="en-US" dirty="0" err="1">
                <a:solidFill>
                  <a:schemeClr val="tx1"/>
                </a:solidFill>
              </a:rPr>
              <a:t>CNIplugin</a:t>
            </a:r>
            <a:endParaRPr lang="en-US" dirty="0">
              <a:solidFill>
                <a:schemeClr val="tx1"/>
              </a:solidFill>
            </a:endParaRPr>
          </a:p>
        </p:txBody>
      </p:sp>
      <p:grpSp>
        <p:nvGrpSpPr>
          <p:cNvPr id="5" name="Group 4">
            <a:extLst>
              <a:ext uri="{FF2B5EF4-FFF2-40B4-BE49-F238E27FC236}">
                <a16:creationId xmlns:a16="http://schemas.microsoft.com/office/drawing/2014/main" xmlns="" id="{B577584E-3FEF-40F2-8523-0EE719F7E3D1}"/>
              </a:ext>
            </a:extLst>
          </p:cNvPr>
          <p:cNvGrpSpPr/>
          <p:nvPr/>
        </p:nvGrpSpPr>
        <p:grpSpPr>
          <a:xfrm>
            <a:off x="7527833" y="2017225"/>
            <a:ext cx="4114149" cy="4349519"/>
            <a:chOff x="3996235" y="1717904"/>
            <a:chExt cx="4345043" cy="4664423"/>
          </a:xfrm>
        </p:grpSpPr>
        <p:grpSp>
          <p:nvGrpSpPr>
            <p:cNvPr id="6" name="Group 5">
              <a:extLst>
                <a:ext uri="{FF2B5EF4-FFF2-40B4-BE49-F238E27FC236}">
                  <a16:creationId xmlns:a16="http://schemas.microsoft.com/office/drawing/2014/main" xmlns="" id="{A29EE626-4FDB-4C50-91BE-633C641D8F9E}"/>
                </a:ext>
              </a:extLst>
            </p:cNvPr>
            <p:cNvGrpSpPr/>
            <p:nvPr/>
          </p:nvGrpSpPr>
          <p:grpSpPr>
            <a:xfrm>
              <a:off x="5626396" y="3341449"/>
              <a:ext cx="2714882" cy="1885970"/>
              <a:chOff x="4989088" y="3341449"/>
              <a:chExt cx="2714882" cy="1885970"/>
            </a:xfrm>
          </p:grpSpPr>
          <p:sp>
            <p:nvSpPr>
              <p:cNvPr id="28" name="Rectangle: Rounded Corners 8">
                <a:extLst>
                  <a:ext uri="{FF2B5EF4-FFF2-40B4-BE49-F238E27FC236}">
                    <a16:creationId xmlns:a16="http://schemas.microsoft.com/office/drawing/2014/main" xmlns="" id="{BFF581AD-5FA8-479B-9323-939B8C41A8D4}"/>
                  </a:ext>
                </a:extLst>
              </p:cNvPr>
              <p:cNvSpPr/>
              <p:nvPr/>
            </p:nvSpPr>
            <p:spPr>
              <a:xfrm>
                <a:off x="4989088" y="3341976"/>
                <a:ext cx="262266" cy="186981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Rounded Corners 319">
                <a:extLst>
                  <a:ext uri="{FF2B5EF4-FFF2-40B4-BE49-F238E27FC236}">
                    <a16:creationId xmlns:a16="http://schemas.microsoft.com/office/drawing/2014/main" xmlns="" id="{AD658A4E-CF65-4175-9CDF-641ACA25750D}"/>
                  </a:ext>
                </a:extLst>
              </p:cNvPr>
              <p:cNvSpPr/>
              <p:nvPr/>
            </p:nvSpPr>
            <p:spPr>
              <a:xfrm rot="5400000">
                <a:off x="6373943" y="2222101"/>
                <a:ext cx="210680" cy="24493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400" b="1" dirty="0" err="1"/>
                  <a:t>VSwitch</a:t>
                </a:r>
                <a:endParaRPr lang="en-US" sz="1100" b="1" dirty="0"/>
              </a:p>
            </p:txBody>
          </p:sp>
          <p:sp>
            <p:nvSpPr>
              <p:cNvPr id="30" name="Rectangle: Rounded Corners 320">
                <a:extLst>
                  <a:ext uri="{FF2B5EF4-FFF2-40B4-BE49-F238E27FC236}">
                    <a16:creationId xmlns:a16="http://schemas.microsoft.com/office/drawing/2014/main" xmlns="" id="{65FAECD1-713A-4A73-8D86-ED52E365D816}"/>
                  </a:ext>
                </a:extLst>
              </p:cNvPr>
              <p:cNvSpPr/>
              <p:nvPr/>
            </p:nvSpPr>
            <p:spPr>
              <a:xfrm rot="5400000">
                <a:off x="6371116" y="3900896"/>
                <a:ext cx="210679" cy="244236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xmlns="" id="{FE979FB3-9FDB-4267-9367-589577196651}"/>
                  </a:ext>
                </a:extLst>
              </p:cNvPr>
              <p:cNvSpPr/>
              <p:nvPr/>
            </p:nvSpPr>
            <p:spPr>
              <a:xfrm>
                <a:off x="5254595" y="3635153"/>
                <a:ext cx="2443044" cy="124757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400" dirty="0"/>
              </a:p>
              <a:p>
                <a:pPr algn="ctr"/>
                <a:r>
                  <a:rPr lang="en-US" sz="1400" dirty="0"/>
                  <a:t>VFP</a:t>
                </a:r>
              </a:p>
              <a:p>
                <a:pPr algn="ctr"/>
                <a:endParaRPr lang="en-US" dirty="0"/>
              </a:p>
              <a:p>
                <a:pPr algn="ctr"/>
                <a:endParaRPr lang="en-US" dirty="0"/>
              </a:p>
              <a:p>
                <a:pPr algn="ctr"/>
                <a:endParaRPr lang="en-US" dirty="0"/>
              </a:p>
              <a:p>
                <a:pPr algn="ctr"/>
                <a:endParaRPr lang="en-US" dirty="0"/>
              </a:p>
            </p:txBody>
          </p:sp>
          <p:cxnSp>
            <p:nvCxnSpPr>
              <p:cNvPr id="32" name="Straight Arrow Connector 31">
                <a:extLst>
                  <a:ext uri="{FF2B5EF4-FFF2-40B4-BE49-F238E27FC236}">
                    <a16:creationId xmlns:a16="http://schemas.microsoft.com/office/drawing/2014/main" xmlns="" id="{2DC1B6F2-1606-40F4-BE41-CD58EE400689}"/>
                  </a:ext>
                </a:extLst>
              </p:cNvPr>
              <p:cNvCxnSpPr/>
              <p:nvPr/>
            </p:nvCxnSpPr>
            <p:spPr>
              <a:xfrm>
                <a:off x="5629748" y="3582972"/>
                <a:ext cx="0" cy="141362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xmlns="" id="{D49E1D6D-1300-47EC-A133-A1187B567CA0}"/>
                  </a:ext>
                </a:extLst>
              </p:cNvPr>
              <p:cNvCxnSpPr>
                <a:cxnSpLocks/>
              </p:cNvCxnSpPr>
              <p:nvPr/>
            </p:nvCxnSpPr>
            <p:spPr>
              <a:xfrm flipV="1">
                <a:off x="7265046" y="3552127"/>
                <a:ext cx="0" cy="140715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xmlns="" id="{BCD4C764-5754-47CF-99B8-FD38CF1C4D67}"/>
                  </a:ext>
                </a:extLst>
              </p:cNvPr>
              <p:cNvSpPr/>
              <p:nvPr/>
            </p:nvSpPr>
            <p:spPr>
              <a:xfrm>
                <a:off x="5412510" y="4362814"/>
                <a:ext cx="1992009" cy="1508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SNAT, DNAT, LBNAT</a:t>
                </a:r>
              </a:p>
            </p:txBody>
          </p:sp>
          <p:sp>
            <p:nvSpPr>
              <p:cNvPr id="35" name="Rectangle 34">
                <a:extLst>
                  <a:ext uri="{FF2B5EF4-FFF2-40B4-BE49-F238E27FC236}">
                    <a16:creationId xmlns:a16="http://schemas.microsoft.com/office/drawing/2014/main" xmlns="" id="{399FF498-71C6-4082-A13C-4E4070EED483}"/>
                  </a:ext>
                </a:extLst>
              </p:cNvPr>
              <p:cNvSpPr/>
              <p:nvPr/>
            </p:nvSpPr>
            <p:spPr>
              <a:xfrm>
                <a:off x="5412509" y="4111382"/>
                <a:ext cx="1992010" cy="1508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VXLAN ENCAP, DECAP</a:t>
                </a:r>
              </a:p>
            </p:txBody>
          </p:sp>
          <p:sp>
            <p:nvSpPr>
              <p:cNvPr id="36" name="Rectangle 35">
                <a:extLst>
                  <a:ext uri="{FF2B5EF4-FFF2-40B4-BE49-F238E27FC236}">
                    <a16:creationId xmlns:a16="http://schemas.microsoft.com/office/drawing/2014/main" xmlns="" id="{A0274C58-1E21-470C-8AF9-FE30AA10688C}"/>
                  </a:ext>
                </a:extLst>
              </p:cNvPr>
              <p:cNvSpPr/>
              <p:nvPr/>
            </p:nvSpPr>
            <p:spPr>
              <a:xfrm>
                <a:off x="5406786" y="3909814"/>
                <a:ext cx="1997733" cy="1167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ACLS, QoS</a:t>
                </a:r>
              </a:p>
            </p:txBody>
          </p:sp>
        </p:grpSp>
        <p:grpSp>
          <p:nvGrpSpPr>
            <p:cNvPr id="7" name="Group 6">
              <a:extLst>
                <a:ext uri="{FF2B5EF4-FFF2-40B4-BE49-F238E27FC236}">
                  <a16:creationId xmlns:a16="http://schemas.microsoft.com/office/drawing/2014/main" xmlns="" id="{9F56F4A8-0B6C-488B-9FEB-9020D6B950EC}"/>
                </a:ext>
              </a:extLst>
            </p:cNvPr>
            <p:cNvGrpSpPr/>
            <p:nvPr/>
          </p:nvGrpSpPr>
          <p:grpSpPr>
            <a:xfrm>
              <a:off x="6185039" y="1717904"/>
              <a:ext cx="1526003" cy="1572555"/>
              <a:chOff x="5510788" y="1717904"/>
              <a:chExt cx="1526003" cy="1572555"/>
            </a:xfrm>
          </p:grpSpPr>
          <p:sp>
            <p:nvSpPr>
              <p:cNvPr id="22" name="Rectangle 21">
                <a:extLst>
                  <a:ext uri="{FF2B5EF4-FFF2-40B4-BE49-F238E27FC236}">
                    <a16:creationId xmlns:a16="http://schemas.microsoft.com/office/drawing/2014/main" xmlns="" id="{95ADFE73-624B-4936-843B-705CB3C1AD39}"/>
                  </a:ext>
                </a:extLst>
              </p:cNvPr>
              <p:cNvSpPr/>
              <p:nvPr/>
            </p:nvSpPr>
            <p:spPr>
              <a:xfrm>
                <a:off x="5510788" y="1717904"/>
                <a:ext cx="1526003" cy="792381"/>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n w="0"/>
                    <a:solidFill>
                      <a:srgbClr val="0070C0"/>
                    </a:solidFill>
                    <a:effectLst>
                      <a:outerShdw blurRad="38100" dist="25400" dir="5400000" algn="ctr" rotWithShape="0">
                        <a:srgbClr val="6E747A">
                          <a:alpha val="43000"/>
                        </a:srgbClr>
                      </a:outerShdw>
                    </a:effectLst>
                  </a:rPr>
                  <a:t>POD1 NS1</a:t>
                </a:r>
              </a:p>
              <a:p>
                <a:pPr algn="ctr"/>
                <a:endParaRPr lang="en-US" dirty="0"/>
              </a:p>
              <a:p>
                <a:pPr algn="ctr"/>
                <a:endParaRPr lang="en-US" dirty="0"/>
              </a:p>
            </p:txBody>
          </p:sp>
          <p:grpSp>
            <p:nvGrpSpPr>
              <p:cNvPr id="23" name="Group 22">
                <a:extLst>
                  <a:ext uri="{FF2B5EF4-FFF2-40B4-BE49-F238E27FC236}">
                    <a16:creationId xmlns:a16="http://schemas.microsoft.com/office/drawing/2014/main" xmlns="" id="{B41BC5F8-42BE-4334-8151-D4AA2D6E7E73}"/>
                  </a:ext>
                </a:extLst>
              </p:cNvPr>
              <p:cNvGrpSpPr/>
              <p:nvPr/>
            </p:nvGrpSpPr>
            <p:grpSpPr>
              <a:xfrm>
                <a:off x="5633558" y="2313250"/>
                <a:ext cx="909922" cy="596963"/>
                <a:chOff x="5812033" y="2510286"/>
                <a:chExt cx="1035170" cy="679991"/>
              </a:xfrm>
            </p:grpSpPr>
            <p:sp>
              <p:nvSpPr>
                <p:cNvPr id="26" name="Rectangle 25">
                  <a:extLst>
                    <a:ext uri="{FF2B5EF4-FFF2-40B4-BE49-F238E27FC236}">
                      <a16:creationId xmlns:a16="http://schemas.microsoft.com/office/drawing/2014/main" xmlns="" id="{62BD5F44-0AC3-452C-B500-76B401F10B76}"/>
                    </a:ext>
                  </a:extLst>
                </p:cNvPr>
                <p:cNvSpPr/>
                <p:nvPr/>
              </p:nvSpPr>
              <p:spPr>
                <a:xfrm>
                  <a:off x="5812033" y="2510286"/>
                  <a:ext cx="443842" cy="6799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xmlns="" id="{753522B6-19E2-4308-96E2-414C0ABB9FCD}"/>
                    </a:ext>
                  </a:extLst>
                </p:cNvPr>
                <p:cNvSpPr/>
                <p:nvPr/>
              </p:nvSpPr>
              <p:spPr>
                <a:xfrm>
                  <a:off x="5812033" y="2510287"/>
                  <a:ext cx="1035170" cy="3623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Ethernet</a:t>
                  </a:r>
                </a:p>
              </p:txBody>
            </p:sp>
          </p:grpSp>
          <p:cxnSp>
            <p:nvCxnSpPr>
              <p:cNvPr id="24" name="Straight Arrow Connector 23">
                <a:extLst>
                  <a:ext uri="{FF2B5EF4-FFF2-40B4-BE49-F238E27FC236}">
                    <a16:creationId xmlns:a16="http://schemas.microsoft.com/office/drawing/2014/main" xmlns="" id="{2D0EFC21-7F36-4BB7-83AE-057B2006988E}"/>
                  </a:ext>
                </a:extLst>
              </p:cNvPr>
              <p:cNvCxnSpPr>
                <a:cxnSpLocks/>
              </p:cNvCxnSpPr>
              <p:nvPr/>
            </p:nvCxnSpPr>
            <p:spPr>
              <a:xfrm>
                <a:off x="5710247" y="2905954"/>
                <a:ext cx="0" cy="3845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xmlns="" id="{932BFE9D-4926-41B7-873C-68D15442A704}"/>
                  </a:ext>
                </a:extLst>
              </p:cNvPr>
              <p:cNvCxnSpPr>
                <a:cxnSpLocks/>
              </p:cNvCxnSpPr>
              <p:nvPr/>
            </p:nvCxnSpPr>
            <p:spPr>
              <a:xfrm flipV="1">
                <a:off x="5935781" y="2868070"/>
                <a:ext cx="0" cy="4223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8" name="Group 7">
              <a:extLst>
                <a:ext uri="{FF2B5EF4-FFF2-40B4-BE49-F238E27FC236}">
                  <a16:creationId xmlns:a16="http://schemas.microsoft.com/office/drawing/2014/main" xmlns="" id="{DBA4F24F-890B-4A42-80F9-DD51C7DC4268}"/>
                </a:ext>
              </a:extLst>
            </p:cNvPr>
            <p:cNvGrpSpPr/>
            <p:nvPr/>
          </p:nvGrpSpPr>
          <p:grpSpPr>
            <a:xfrm>
              <a:off x="3996235" y="3098072"/>
              <a:ext cx="1669466" cy="2151603"/>
              <a:chOff x="3996235" y="3098072"/>
              <a:chExt cx="1669466" cy="2151603"/>
            </a:xfrm>
          </p:grpSpPr>
          <p:sp>
            <p:nvSpPr>
              <p:cNvPr id="16" name="Rectangle 15">
                <a:extLst>
                  <a:ext uri="{FF2B5EF4-FFF2-40B4-BE49-F238E27FC236}">
                    <a16:creationId xmlns:a16="http://schemas.microsoft.com/office/drawing/2014/main" xmlns="" id="{39D95B8A-99F3-4018-87CC-009A081C0DD2}"/>
                  </a:ext>
                </a:extLst>
              </p:cNvPr>
              <p:cNvSpPr/>
              <p:nvPr/>
            </p:nvSpPr>
            <p:spPr>
              <a:xfrm rot="16200000">
                <a:off x="3313724" y="3780583"/>
                <a:ext cx="2151603" cy="786582"/>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1400" dirty="0">
                    <a:ln w="0"/>
                    <a:solidFill>
                      <a:srgbClr val="0070C0"/>
                    </a:solidFill>
                    <a:effectLst>
                      <a:outerShdw blurRad="38100" dist="25400" dir="5400000" algn="ctr" rotWithShape="0">
                        <a:srgbClr val="6E747A">
                          <a:alpha val="43000"/>
                        </a:srgbClr>
                      </a:outerShdw>
                    </a:effectLst>
                  </a:rPr>
                  <a:t>ROOT </a:t>
                </a:r>
              </a:p>
              <a:p>
                <a:pPr algn="ctr"/>
                <a:r>
                  <a:rPr lang="en-US" sz="1400" dirty="0">
                    <a:ln w="0"/>
                    <a:solidFill>
                      <a:srgbClr val="0070C0"/>
                    </a:solidFill>
                    <a:effectLst>
                      <a:outerShdw blurRad="38100" dist="25400" dir="5400000" algn="ctr" rotWithShape="0">
                        <a:srgbClr val="6E747A">
                          <a:alpha val="43000"/>
                        </a:srgbClr>
                      </a:outerShdw>
                    </a:effectLst>
                  </a:rPr>
                  <a:t>Namespace</a:t>
                </a:r>
              </a:p>
              <a:p>
                <a:pPr algn="ctr"/>
                <a:endParaRPr lang="en-US" dirty="0"/>
              </a:p>
              <a:p>
                <a:pPr algn="ctr"/>
                <a:endParaRPr lang="en-US" dirty="0"/>
              </a:p>
              <a:p>
                <a:pPr algn="ctr"/>
                <a:endParaRPr lang="en-US" dirty="0"/>
              </a:p>
            </p:txBody>
          </p:sp>
          <p:grpSp>
            <p:nvGrpSpPr>
              <p:cNvPr id="17" name="Group 16">
                <a:extLst>
                  <a:ext uri="{FF2B5EF4-FFF2-40B4-BE49-F238E27FC236}">
                    <a16:creationId xmlns:a16="http://schemas.microsoft.com/office/drawing/2014/main" xmlns="" id="{CA7C0626-6D3E-4C57-9EBF-546DFDBB73F3}"/>
                  </a:ext>
                </a:extLst>
              </p:cNvPr>
              <p:cNvGrpSpPr/>
              <p:nvPr/>
            </p:nvGrpSpPr>
            <p:grpSpPr>
              <a:xfrm>
                <a:off x="4601660" y="4114426"/>
                <a:ext cx="714623" cy="1035171"/>
                <a:chOff x="6074170" y="1421427"/>
                <a:chExt cx="714623" cy="1035171"/>
              </a:xfrm>
            </p:grpSpPr>
            <p:sp>
              <p:nvSpPr>
                <p:cNvPr id="20" name="Rectangle 19">
                  <a:extLst>
                    <a:ext uri="{FF2B5EF4-FFF2-40B4-BE49-F238E27FC236}">
                      <a16:creationId xmlns:a16="http://schemas.microsoft.com/office/drawing/2014/main" xmlns="" id="{B074D528-F688-46A2-9A0F-3F2E264E7B28}"/>
                    </a:ext>
                  </a:extLst>
                </p:cNvPr>
                <p:cNvSpPr/>
                <p:nvPr/>
              </p:nvSpPr>
              <p:spPr>
                <a:xfrm rot="16200000">
                  <a:off x="6226876" y="1894681"/>
                  <a:ext cx="443843" cy="6799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xmlns="" id="{458E85F0-B9F2-4BE9-B64D-ED1126E005D6}"/>
                    </a:ext>
                  </a:extLst>
                </p:cNvPr>
                <p:cNvSpPr/>
                <p:nvPr/>
              </p:nvSpPr>
              <p:spPr>
                <a:xfrm rot="16200000">
                  <a:off x="5737740" y="1757857"/>
                  <a:ext cx="1035170" cy="3623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t>vEthernet</a:t>
                  </a:r>
                  <a:endParaRPr lang="en-US" sz="1400" dirty="0"/>
                </a:p>
              </p:txBody>
            </p:sp>
          </p:grpSp>
          <p:cxnSp>
            <p:nvCxnSpPr>
              <p:cNvPr id="18" name="Straight Arrow Connector 17">
                <a:extLst>
                  <a:ext uri="{FF2B5EF4-FFF2-40B4-BE49-F238E27FC236}">
                    <a16:creationId xmlns:a16="http://schemas.microsoft.com/office/drawing/2014/main" xmlns="" id="{DD21FA71-123F-4DF3-8E3F-71BE296618B6}"/>
                  </a:ext>
                </a:extLst>
              </p:cNvPr>
              <p:cNvCxnSpPr>
                <a:cxnSpLocks/>
              </p:cNvCxnSpPr>
              <p:nvPr/>
            </p:nvCxnSpPr>
            <p:spPr>
              <a:xfrm flipH="1">
                <a:off x="5297240" y="4846701"/>
                <a:ext cx="326714" cy="46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xmlns="" id="{FE4D666C-A580-4816-B694-5F5F8D756D56}"/>
                  </a:ext>
                </a:extLst>
              </p:cNvPr>
              <p:cNvCxnSpPr>
                <a:cxnSpLocks/>
              </p:cNvCxnSpPr>
              <p:nvPr/>
            </p:nvCxnSpPr>
            <p:spPr>
              <a:xfrm flipV="1">
                <a:off x="5323895" y="5021861"/>
                <a:ext cx="341806" cy="126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xmlns="" id="{E5C6278C-5CEE-4A31-B4DE-F7E58DF3C1E8}"/>
                </a:ext>
              </a:extLst>
            </p:cNvPr>
            <p:cNvGrpSpPr/>
            <p:nvPr/>
          </p:nvGrpSpPr>
          <p:grpSpPr>
            <a:xfrm>
              <a:off x="6049817" y="5211793"/>
              <a:ext cx="1126836" cy="1170534"/>
              <a:chOff x="5412509" y="5211793"/>
              <a:chExt cx="1126836" cy="1170534"/>
            </a:xfrm>
          </p:grpSpPr>
          <p:grpSp>
            <p:nvGrpSpPr>
              <p:cNvPr id="11" name="Group 10">
                <a:extLst>
                  <a:ext uri="{FF2B5EF4-FFF2-40B4-BE49-F238E27FC236}">
                    <a16:creationId xmlns:a16="http://schemas.microsoft.com/office/drawing/2014/main" xmlns="" id="{9D935F97-FB41-440A-BF1A-867A102B541D}"/>
                  </a:ext>
                </a:extLst>
              </p:cNvPr>
              <p:cNvGrpSpPr/>
              <p:nvPr/>
            </p:nvGrpSpPr>
            <p:grpSpPr>
              <a:xfrm>
                <a:off x="5412509" y="5634182"/>
                <a:ext cx="1126836" cy="748145"/>
                <a:chOff x="5412509" y="5634182"/>
                <a:chExt cx="1372362" cy="908171"/>
              </a:xfrm>
            </p:grpSpPr>
            <p:sp>
              <p:nvSpPr>
                <p:cNvPr id="14" name="Rectangle 13">
                  <a:extLst>
                    <a:ext uri="{FF2B5EF4-FFF2-40B4-BE49-F238E27FC236}">
                      <a16:creationId xmlns:a16="http://schemas.microsoft.com/office/drawing/2014/main" xmlns="" id="{38A5120F-EFAD-4C3D-BD1B-0F9FC9AF5208}"/>
                    </a:ext>
                  </a:extLst>
                </p:cNvPr>
                <p:cNvSpPr/>
                <p:nvPr/>
              </p:nvSpPr>
              <p:spPr>
                <a:xfrm>
                  <a:off x="5412509" y="5634182"/>
                  <a:ext cx="471055" cy="9081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xmlns="" id="{C2248943-3268-45BD-BDA3-1016B907B31F}"/>
                    </a:ext>
                  </a:extLst>
                </p:cNvPr>
                <p:cNvSpPr/>
                <p:nvPr/>
              </p:nvSpPr>
              <p:spPr>
                <a:xfrm>
                  <a:off x="5412509" y="5634182"/>
                  <a:ext cx="1372362" cy="4720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Ethernet</a:t>
                  </a:r>
                </a:p>
              </p:txBody>
            </p:sp>
          </p:grpSp>
          <p:cxnSp>
            <p:nvCxnSpPr>
              <p:cNvPr id="12" name="Straight Arrow Connector 11">
                <a:extLst>
                  <a:ext uri="{FF2B5EF4-FFF2-40B4-BE49-F238E27FC236}">
                    <a16:creationId xmlns:a16="http://schemas.microsoft.com/office/drawing/2014/main" xmlns="" id="{7F742B0C-7D03-4550-80DD-BAEC8F33895D}"/>
                  </a:ext>
                </a:extLst>
              </p:cNvPr>
              <p:cNvCxnSpPr>
                <a:cxnSpLocks/>
              </p:cNvCxnSpPr>
              <p:nvPr/>
            </p:nvCxnSpPr>
            <p:spPr>
              <a:xfrm>
                <a:off x="5839353" y="5249677"/>
                <a:ext cx="0" cy="3901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xmlns="" id="{F2051B6E-5A1D-46A5-AB3B-D7C6EE889D92}"/>
                  </a:ext>
                </a:extLst>
              </p:cNvPr>
              <p:cNvCxnSpPr>
                <a:cxnSpLocks/>
              </p:cNvCxnSpPr>
              <p:nvPr/>
            </p:nvCxnSpPr>
            <p:spPr>
              <a:xfrm flipV="1">
                <a:off x="5983070" y="5211793"/>
                <a:ext cx="0" cy="4223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10" name="Rectangle 9">
              <a:extLst>
                <a:ext uri="{FF2B5EF4-FFF2-40B4-BE49-F238E27FC236}">
                  <a16:creationId xmlns:a16="http://schemas.microsoft.com/office/drawing/2014/main" xmlns="" id="{567669D4-8B0A-4860-95EE-B10E1CE94B30}"/>
                </a:ext>
              </a:extLst>
            </p:cNvPr>
            <p:cNvSpPr/>
            <p:nvPr/>
          </p:nvSpPr>
          <p:spPr>
            <a:xfrm>
              <a:off x="6054440" y="4607575"/>
              <a:ext cx="1992009" cy="1508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Forwarding</a:t>
              </a:r>
            </a:p>
          </p:txBody>
        </p:sp>
      </p:grpSp>
      <p:sp>
        <p:nvSpPr>
          <p:cNvPr id="37" name="TextBox 36"/>
          <p:cNvSpPr txBox="1"/>
          <p:nvPr/>
        </p:nvSpPr>
        <p:spPr>
          <a:xfrm>
            <a:off x="589143" y="1815078"/>
            <a:ext cx="6177382" cy="2554545"/>
          </a:xfrm>
          <a:prstGeom prst="rect">
            <a:avLst/>
          </a:prstGeom>
          <a:noFill/>
        </p:spPr>
        <p:txBody>
          <a:bodyPr wrap="square" rtlCol="0">
            <a:spAutoFit/>
          </a:bodyPr>
          <a:lstStyle/>
          <a:p>
            <a:pPr marL="285750" indent="-285750">
              <a:buFont typeface="Arial" panose="020B0604020202020204" pitchFamily="34" charset="0"/>
              <a:buChar char="•"/>
            </a:pPr>
            <a:r>
              <a:rPr lang="en-US" sz="3200" dirty="0"/>
              <a:t>What is CNI</a:t>
            </a:r>
          </a:p>
          <a:p>
            <a:pPr marL="285750" indent="-285750">
              <a:buFont typeface="Arial" panose="020B0604020202020204" pitchFamily="34" charset="0"/>
              <a:buChar char="•"/>
            </a:pPr>
            <a:r>
              <a:rPr lang="en-US" sz="3200" dirty="0"/>
              <a:t>What is </a:t>
            </a:r>
            <a:r>
              <a:rPr lang="en-US" sz="3200" dirty="0" err="1"/>
              <a:t>CNIPlugin</a:t>
            </a:r>
            <a:endParaRPr lang="en-US" sz="3200" dirty="0"/>
          </a:p>
          <a:p>
            <a:pPr marL="285750" indent="-285750">
              <a:buFont typeface="Arial" panose="020B0604020202020204" pitchFamily="34" charset="0"/>
              <a:buChar char="•"/>
            </a:pPr>
            <a:r>
              <a:rPr lang="en-US" sz="3200" dirty="0"/>
              <a:t>What </a:t>
            </a:r>
            <a:r>
              <a:rPr lang="en-US" sz="3200" dirty="0" err="1"/>
              <a:t>CNIPlugin</a:t>
            </a:r>
            <a:r>
              <a:rPr lang="en-US" sz="3200" dirty="0"/>
              <a:t> does</a:t>
            </a:r>
          </a:p>
          <a:p>
            <a:pPr marL="285750" indent="-285750">
              <a:buFont typeface="Arial" panose="020B0604020202020204" pitchFamily="34" charset="0"/>
              <a:buChar char="•"/>
            </a:pPr>
            <a:r>
              <a:rPr lang="en-US" sz="3200" dirty="0"/>
              <a:t>How to implement </a:t>
            </a:r>
            <a:r>
              <a:rPr lang="en-US" sz="3200" dirty="0" err="1"/>
              <a:t>CNIPlugin</a:t>
            </a:r>
            <a:endParaRPr lang="en-US" sz="3200" dirty="0"/>
          </a:p>
          <a:p>
            <a:pPr marL="285750" indent="-285750">
              <a:buFont typeface="Arial" panose="020B0604020202020204" pitchFamily="34" charset="0"/>
              <a:buChar char="•"/>
            </a:pPr>
            <a:r>
              <a:rPr lang="en-US" sz="3200" dirty="0"/>
              <a:t>How to run </a:t>
            </a:r>
            <a:r>
              <a:rPr lang="en-US" sz="3200" dirty="0" err="1"/>
              <a:t>CNIPlugin</a:t>
            </a:r>
            <a:endParaRPr lang="en-US" sz="3200" dirty="0"/>
          </a:p>
        </p:txBody>
      </p:sp>
    </p:spTree>
    <p:extLst>
      <p:ext uri="{BB962C8B-B14F-4D97-AF65-F5344CB8AC3E}">
        <p14:creationId xmlns:p14="http://schemas.microsoft.com/office/powerpoint/2010/main" val="131505240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662" y="0"/>
            <a:ext cx="10515600" cy="1603931"/>
          </a:xfrm>
        </p:spPr>
        <p:txBody>
          <a:bodyPr/>
          <a:lstStyle/>
          <a:p>
            <a:r>
              <a:rPr lang="en-US" dirty="0" err="1">
                <a:solidFill>
                  <a:schemeClr val="tx1"/>
                </a:solidFill>
              </a:rPr>
              <a:t>CNIPlugin</a:t>
            </a:r>
            <a:r>
              <a:rPr lang="en-US" dirty="0">
                <a:solidFill>
                  <a:schemeClr val="tx1"/>
                </a:solidFill>
              </a:rPr>
              <a:t> Execution Flow: Add</a:t>
            </a:r>
          </a:p>
        </p:txBody>
      </p:sp>
      <p:pic>
        <p:nvPicPr>
          <p:cNvPr id="6" name="Picture 5"/>
          <p:cNvPicPr>
            <a:picLocks noChangeAspect="1"/>
          </p:cNvPicPr>
          <p:nvPr/>
        </p:nvPicPr>
        <p:blipFill>
          <a:blip r:embed="rId3"/>
          <a:stretch>
            <a:fillRect/>
          </a:stretch>
        </p:blipFill>
        <p:spPr>
          <a:xfrm>
            <a:off x="1148945" y="1425817"/>
            <a:ext cx="8889789" cy="5432183"/>
          </a:xfrm>
          <a:prstGeom prst="rect">
            <a:avLst/>
          </a:prstGeom>
        </p:spPr>
      </p:pic>
    </p:spTree>
    <p:extLst>
      <p:ext uri="{BB962C8B-B14F-4D97-AF65-F5344CB8AC3E}">
        <p14:creationId xmlns:p14="http://schemas.microsoft.com/office/powerpoint/2010/main" val="79528773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FFDC96F-615F-42A7-9570-8093396B08DA}"/>
              </a:ext>
            </a:extLst>
          </p:cNvPr>
          <p:cNvSpPr>
            <a:spLocks noGrp="1"/>
          </p:cNvSpPr>
          <p:nvPr>
            <p:ph type="title"/>
          </p:nvPr>
        </p:nvSpPr>
        <p:spPr>
          <a:xfrm>
            <a:off x="4594" y="151533"/>
            <a:ext cx="10515600" cy="1021019"/>
          </a:xfrm>
        </p:spPr>
        <p:txBody>
          <a:bodyPr/>
          <a:lstStyle/>
          <a:p>
            <a:r>
              <a:rPr lang="en-US" dirty="0">
                <a:solidFill>
                  <a:schemeClr val="tx1"/>
                </a:solidFill>
              </a:rPr>
              <a:t>Host Networking Service API’s</a:t>
            </a:r>
          </a:p>
        </p:txBody>
      </p:sp>
      <p:graphicFrame>
        <p:nvGraphicFramePr>
          <p:cNvPr id="3" name="Diagram 2">
            <a:extLst>
              <a:ext uri="{FF2B5EF4-FFF2-40B4-BE49-F238E27FC236}">
                <a16:creationId xmlns:a16="http://schemas.microsoft.com/office/drawing/2014/main" xmlns="" id="{10C865AC-9E39-493F-A70C-31CEB07F3043}"/>
              </a:ext>
            </a:extLst>
          </p:cNvPr>
          <p:cNvGraphicFramePr/>
          <p:nvPr>
            <p:extLst>
              <p:ext uri="{D42A27DB-BD31-4B8C-83A1-F6EECF244321}">
                <p14:modId xmlns:p14="http://schemas.microsoft.com/office/powerpoint/2010/main" val="774456939"/>
              </p:ext>
            </p:extLst>
          </p:nvPr>
        </p:nvGraphicFramePr>
        <p:xfrm>
          <a:off x="957283" y="2244436"/>
          <a:ext cx="3590966" cy="359701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Rectangle 3">
            <a:extLst>
              <a:ext uri="{FF2B5EF4-FFF2-40B4-BE49-F238E27FC236}">
                <a16:creationId xmlns:a16="http://schemas.microsoft.com/office/drawing/2014/main" xmlns="" id="{6F061B79-9602-4D77-AD6A-1BE4CBB4FA46}"/>
              </a:ext>
            </a:extLst>
          </p:cNvPr>
          <p:cNvSpPr/>
          <p:nvPr/>
        </p:nvSpPr>
        <p:spPr>
          <a:xfrm>
            <a:off x="5201934" y="1513150"/>
            <a:ext cx="6625481" cy="5078150"/>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Consolas" panose="020B0609020204030204" pitchFamily="49" charset="0"/>
              </a:rPr>
              <a:t>import "github.com/Microsoft/</a:t>
            </a:r>
            <a:r>
              <a:rPr lang="en-US" sz="1200" dirty="0" err="1">
                <a:solidFill>
                  <a:schemeClr val="tx1"/>
                </a:solidFill>
                <a:latin typeface="Consolas" panose="020B0609020204030204" pitchFamily="49" charset="0"/>
              </a:rPr>
              <a:t>hcsshim</a:t>
            </a:r>
            <a:r>
              <a:rPr lang="en-US" sz="1200" dirty="0">
                <a:solidFill>
                  <a:schemeClr val="tx1"/>
                </a:solidFill>
                <a:latin typeface="Consolas" panose="020B0609020204030204" pitchFamily="49" charset="0"/>
              </a:rPr>
              <a:t>/</a:t>
            </a:r>
            <a:r>
              <a:rPr lang="en-US" sz="1200" dirty="0" err="1">
                <a:solidFill>
                  <a:schemeClr val="tx1"/>
                </a:solidFill>
                <a:latin typeface="Consolas" panose="020B0609020204030204" pitchFamily="49" charset="0"/>
              </a:rPr>
              <a:t>hcn</a:t>
            </a:r>
            <a:r>
              <a:rPr lang="en-US" sz="1200" dirty="0">
                <a:solidFill>
                  <a:schemeClr val="tx1"/>
                </a:solidFill>
                <a:latin typeface="Consolas" panose="020B0609020204030204" pitchFamily="49" charset="0"/>
              </a:rPr>
              <a:t>"</a:t>
            </a:r>
            <a:endParaRPr lang="en-US" sz="1200" b="1" dirty="0">
              <a:solidFill>
                <a:schemeClr val="tx1"/>
              </a:solidFill>
              <a:latin typeface="Consolas" panose="020B0609020204030204" pitchFamily="49" charset="0"/>
            </a:endParaRPr>
          </a:p>
          <a:p>
            <a:endParaRPr lang="en-US" sz="1200" b="1" dirty="0">
              <a:solidFill>
                <a:schemeClr val="tx1"/>
              </a:solidFill>
              <a:latin typeface="Consolas" panose="020B0609020204030204" pitchFamily="49" charset="0"/>
            </a:endParaRPr>
          </a:p>
          <a:p>
            <a:r>
              <a:rPr lang="en-US" sz="1200" b="1" dirty="0">
                <a:solidFill>
                  <a:schemeClr val="tx1"/>
                </a:solidFill>
                <a:latin typeface="Consolas" panose="020B0609020204030204" pitchFamily="49" charset="0"/>
              </a:rPr>
              <a:t>Create Network :</a:t>
            </a:r>
            <a:endParaRPr lang="en-US" sz="1200" dirty="0">
              <a:solidFill>
                <a:schemeClr val="tx1"/>
              </a:solidFill>
              <a:latin typeface="Consolas" panose="020B0609020204030204" pitchFamily="49" charset="0"/>
            </a:endParaRPr>
          </a:p>
          <a:p>
            <a:r>
              <a:rPr lang="en-US" sz="1200" dirty="0" err="1">
                <a:solidFill>
                  <a:schemeClr val="tx1"/>
                </a:solidFill>
                <a:latin typeface="Consolas" panose="020B0609020204030204" pitchFamily="49" charset="0"/>
              </a:rPr>
              <a:t>hcnNetworkConfig</a:t>
            </a:r>
            <a:r>
              <a:rPr lang="en-US" sz="1200" dirty="0">
                <a:solidFill>
                  <a:schemeClr val="tx1"/>
                </a:solidFill>
                <a:latin typeface="Consolas" panose="020B0609020204030204" pitchFamily="49" charset="0"/>
              </a:rPr>
              <a:t> = &amp;</a:t>
            </a:r>
            <a:r>
              <a:rPr lang="en-US" sz="1200" dirty="0" err="1">
                <a:solidFill>
                  <a:schemeClr val="tx1"/>
                </a:solidFill>
                <a:latin typeface="Consolas" panose="020B0609020204030204" pitchFamily="49" charset="0"/>
              </a:rPr>
              <a:t>hcn.HostComputeNetwork</a:t>
            </a:r>
            <a:r>
              <a:rPr lang="en-US" sz="1200" dirty="0">
                <a:solidFill>
                  <a:schemeClr val="tx1"/>
                </a:solidFill>
                <a:latin typeface="Consolas" panose="020B0609020204030204" pitchFamily="49" charset="0"/>
              </a:rPr>
              <a:t>{</a:t>
            </a:r>
          </a:p>
          <a:p>
            <a:r>
              <a:rPr lang="en-US" sz="1200" dirty="0">
                <a:solidFill>
                  <a:schemeClr val="tx1"/>
                </a:solidFill>
                <a:latin typeface="Consolas" panose="020B0609020204030204" pitchFamily="49" charset="0"/>
              </a:rPr>
              <a:t>        Name: </a:t>
            </a:r>
            <a:r>
              <a:rPr lang="en-US" sz="1200" dirty="0" err="1">
                <a:solidFill>
                  <a:schemeClr val="tx1"/>
                </a:solidFill>
                <a:latin typeface="Consolas" panose="020B0609020204030204" pitchFamily="49" charset="0"/>
              </a:rPr>
              <a:t>info.Name</a:t>
            </a:r>
            <a:r>
              <a:rPr lang="en-US" sz="1200" dirty="0">
                <a:solidFill>
                  <a:schemeClr val="tx1"/>
                </a:solidFill>
                <a:latin typeface="Consolas" panose="020B0609020204030204" pitchFamily="49" charset="0"/>
              </a:rPr>
              <a:t>,</a:t>
            </a:r>
          </a:p>
          <a:p>
            <a:r>
              <a:rPr lang="en-US" sz="1200" dirty="0">
                <a:solidFill>
                  <a:schemeClr val="tx1"/>
                </a:solidFill>
                <a:latin typeface="Consolas" panose="020B0609020204030204" pitchFamily="49" charset="0"/>
              </a:rPr>
              <a:t>        Type: </a:t>
            </a:r>
            <a:r>
              <a:rPr lang="en-US" sz="1200" dirty="0" err="1">
                <a:solidFill>
                  <a:schemeClr val="tx1"/>
                </a:solidFill>
                <a:latin typeface="Consolas" panose="020B0609020204030204" pitchFamily="49" charset="0"/>
              </a:rPr>
              <a:t>hcn.NetworkType</a:t>
            </a:r>
            <a:r>
              <a:rPr lang="en-US" sz="1200" dirty="0">
                <a:solidFill>
                  <a:schemeClr val="tx1"/>
                </a:solidFill>
                <a:latin typeface="Consolas" panose="020B0609020204030204" pitchFamily="49" charset="0"/>
              </a:rPr>
              <a:t>(</a:t>
            </a:r>
            <a:r>
              <a:rPr lang="en-US" sz="1200" dirty="0" err="1">
                <a:solidFill>
                  <a:schemeClr val="tx1"/>
                </a:solidFill>
                <a:latin typeface="Consolas" panose="020B0609020204030204" pitchFamily="49" charset="0"/>
              </a:rPr>
              <a:t>info.Type</a:t>
            </a:r>
            <a:r>
              <a:rPr lang="en-US" sz="1200" dirty="0">
                <a:solidFill>
                  <a:schemeClr val="tx1"/>
                </a:solidFill>
                <a:latin typeface="Consolas" panose="020B0609020204030204" pitchFamily="49" charset="0"/>
              </a:rPr>
              <a:t>),</a:t>
            </a:r>
          </a:p>
          <a:p>
            <a:r>
              <a:rPr lang="en-US" sz="1200" dirty="0">
                <a:solidFill>
                  <a:schemeClr val="tx1"/>
                </a:solidFill>
                <a:latin typeface="Consolas" panose="020B0609020204030204" pitchFamily="49" charset="0"/>
              </a:rPr>
              <a:t>        </a:t>
            </a:r>
            <a:r>
              <a:rPr lang="en-US" sz="1200" dirty="0" err="1">
                <a:solidFill>
                  <a:schemeClr val="tx1"/>
                </a:solidFill>
                <a:latin typeface="Consolas" panose="020B0609020204030204" pitchFamily="49" charset="0"/>
              </a:rPr>
              <a:t>Ipams</a:t>
            </a:r>
            <a:r>
              <a:rPr lang="en-US" sz="1200" dirty="0">
                <a:solidFill>
                  <a:schemeClr val="tx1"/>
                </a:solidFill>
                <a:latin typeface="Consolas" panose="020B0609020204030204" pitchFamily="49" charset="0"/>
              </a:rPr>
              <a:t>: []</a:t>
            </a:r>
            <a:r>
              <a:rPr lang="en-US" sz="1200" dirty="0" err="1">
                <a:solidFill>
                  <a:schemeClr val="tx1"/>
                </a:solidFill>
                <a:latin typeface="Consolas" panose="020B0609020204030204" pitchFamily="49" charset="0"/>
              </a:rPr>
              <a:t>hcn.Ipam</a:t>
            </a:r>
            <a:r>
              <a:rPr lang="en-US" sz="1200" dirty="0">
                <a:solidFill>
                  <a:schemeClr val="tx1"/>
                </a:solidFill>
                <a:latin typeface="Consolas" panose="020B0609020204030204" pitchFamily="49" charset="0"/>
              </a:rPr>
              <a:t>{</a:t>
            </a:r>
          </a:p>
          <a:p>
            <a:r>
              <a:rPr lang="en-US" sz="1200" dirty="0">
                <a:solidFill>
                  <a:schemeClr val="tx1"/>
                </a:solidFill>
                <a:latin typeface="Consolas" panose="020B0609020204030204" pitchFamily="49" charset="0"/>
              </a:rPr>
              <a:t>            </a:t>
            </a:r>
            <a:r>
              <a:rPr lang="en-US" sz="1200" dirty="0" err="1">
                <a:solidFill>
                  <a:schemeClr val="tx1"/>
                </a:solidFill>
                <a:latin typeface="Consolas" panose="020B0609020204030204" pitchFamily="49" charset="0"/>
              </a:rPr>
              <a:t>hcn.Ipam</a:t>
            </a:r>
            <a:r>
              <a:rPr lang="en-US" sz="1200" dirty="0">
                <a:solidFill>
                  <a:schemeClr val="tx1"/>
                </a:solidFill>
                <a:latin typeface="Consolas" panose="020B0609020204030204" pitchFamily="49" charset="0"/>
              </a:rPr>
              <a:t>{</a:t>
            </a:r>
          </a:p>
          <a:p>
            <a:r>
              <a:rPr lang="en-US" sz="1200" dirty="0">
                <a:solidFill>
                  <a:schemeClr val="tx1"/>
                </a:solidFill>
                <a:latin typeface="Consolas" panose="020B0609020204030204" pitchFamily="49" charset="0"/>
              </a:rPr>
              <a:t>                Type:    "Static",</a:t>
            </a:r>
          </a:p>
          <a:p>
            <a:r>
              <a:rPr lang="en-US" sz="1200" dirty="0">
                <a:solidFill>
                  <a:schemeClr val="tx1"/>
                </a:solidFill>
                <a:latin typeface="Consolas" panose="020B0609020204030204" pitchFamily="49" charset="0"/>
              </a:rPr>
              <a:t>                Subnets: subnets,</a:t>
            </a:r>
          </a:p>
          <a:p>
            <a:r>
              <a:rPr lang="en-US" sz="1200" dirty="0">
                <a:solidFill>
                  <a:schemeClr val="tx1"/>
                </a:solidFill>
                <a:latin typeface="Consolas" panose="020B0609020204030204" pitchFamily="49" charset="0"/>
              </a:rPr>
              <a:t>            },</a:t>
            </a:r>
          </a:p>
          <a:p>
            <a:r>
              <a:rPr lang="en-US" sz="1200" dirty="0">
                <a:solidFill>
                  <a:schemeClr val="tx1"/>
                </a:solidFill>
                <a:latin typeface="Consolas" panose="020B0609020204030204" pitchFamily="49" charset="0"/>
              </a:rPr>
              <a:t>        },</a:t>
            </a:r>
          </a:p>
          <a:p>
            <a:r>
              <a:rPr lang="en-US" sz="1200" dirty="0">
                <a:solidFill>
                  <a:schemeClr val="tx1"/>
                </a:solidFill>
                <a:latin typeface="Consolas" panose="020B0609020204030204" pitchFamily="49" charset="0"/>
              </a:rPr>
              <a:t>        </a:t>
            </a:r>
            <a:r>
              <a:rPr lang="en-US" sz="1200" dirty="0" err="1">
                <a:solidFill>
                  <a:schemeClr val="tx1"/>
                </a:solidFill>
                <a:latin typeface="Consolas" panose="020B0609020204030204" pitchFamily="49" charset="0"/>
              </a:rPr>
              <a:t>Dns</a:t>
            </a:r>
            <a:r>
              <a:rPr lang="en-US" sz="1200" dirty="0">
                <a:solidFill>
                  <a:schemeClr val="tx1"/>
                </a:solidFill>
                <a:latin typeface="Consolas" panose="020B0609020204030204" pitchFamily="49" charset="0"/>
              </a:rPr>
              <a:t>: </a:t>
            </a:r>
            <a:r>
              <a:rPr lang="en-US" sz="1200" dirty="0" err="1">
                <a:solidFill>
                  <a:schemeClr val="tx1"/>
                </a:solidFill>
                <a:latin typeface="Consolas" panose="020B0609020204030204" pitchFamily="49" charset="0"/>
              </a:rPr>
              <a:t>hcn.Dns</a:t>
            </a:r>
            <a:r>
              <a:rPr lang="en-US" sz="1200" dirty="0">
                <a:solidFill>
                  <a:schemeClr val="tx1"/>
                </a:solidFill>
                <a:latin typeface="Consolas" panose="020B0609020204030204" pitchFamily="49" charset="0"/>
              </a:rPr>
              <a:t>{</a:t>
            </a:r>
          </a:p>
          <a:p>
            <a:r>
              <a:rPr lang="en-US" sz="1200" dirty="0">
                <a:solidFill>
                  <a:schemeClr val="tx1"/>
                </a:solidFill>
                <a:latin typeface="Consolas" panose="020B0609020204030204" pitchFamily="49" charset="0"/>
              </a:rPr>
              <a:t>            Suffix:     </a:t>
            </a:r>
            <a:r>
              <a:rPr lang="en-US" sz="1200" dirty="0" err="1">
                <a:solidFill>
                  <a:schemeClr val="tx1"/>
                </a:solidFill>
                <a:latin typeface="Consolas" panose="020B0609020204030204" pitchFamily="49" charset="0"/>
              </a:rPr>
              <a:t>info.DNS.Suffix</a:t>
            </a:r>
            <a:r>
              <a:rPr lang="en-US" sz="1200" dirty="0">
                <a:solidFill>
                  <a:schemeClr val="tx1"/>
                </a:solidFill>
                <a:latin typeface="Consolas" panose="020B0609020204030204" pitchFamily="49" charset="0"/>
              </a:rPr>
              <a:t>,</a:t>
            </a:r>
          </a:p>
          <a:p>
            <a:r>
              <a:rPr lang="en-US" sz="1200" dirty="0">
                <a:solidFill>
                  <a:schemeClr val="tx1"/>
                </a:solidFill>
                <a:latin typeface="Consolas" panose="020B0609020204030204" pitchFamily="49" charset="0"/>
              </a:rPr>
              <a:t>            </a:t>
            </a:r>
            <a:r>
              <a:rPr lang="en-US" sz="1200" dirty="0" err="1">
                <a:solidFill>
                  <a:schemeClr val="tx1"/>
                </a:solidFill>
                <a:latin typeface="Consolas" panose="020B0609020204030204" pitchFamily="49" charset="0"/>
              </a:rPr>
              <a:t>ServerList</a:t>
            </a:r>
            <a:r>
              <a:rPr lang="en-US" sz="1200" dirty="0">
                <a:solidFill>
                  <a:schemeClr val="tx1"/>
                </a:solidFill>
                <a:latin typeface="Consolas" panose="020B0609020204030204" pitchFamily="49" charset="0"/>
              </a:rPr>
              <a:t>: </a:t>
            </a:r>
            <a:r>
              <a:rPr lang="en-US" sz="1200" dirty="0" err="1">
                <a:solidFill>
                  <a:schemeClr val="tx1"/>
                </a:solidFill>
                <a:latin typeface="Consolas" panose="020B0609020204030204" pitchFamily="49" charset="0"/>
              </a:rPr>
              <a:t>info.DNS.Servers</a:t>
            </a:r>
            <a:r>
              <a:rPr lang="en-US" sz="1200" dirty="0">
                <a:solidFill>
                  <a:schemeClr val="tx1"/>
                </a:solidFill>
                <a:latin typeface="Consolas" panose="020B0609020204030204" pitchFamily="49" charset="0"/>
              </a:rPr>
              <a:t>,</a:t>
            </a:r>
          </a:p>
          <a:p>
            <a:r>
              <a:rPr lang="en-US" sz="1200" dirty="0">
                <a:solidFill>
                  <a:schemeClr val="tx1"/>
                </a:solidFill>
                <a:latin typeface="Consolas" panose="020B0609020204030204" pitchFamily="49" charset="0"/>
              </a:rPr>
              <a:t>        },</a:t>
            </a:r>
          </a:p>
          <a:p>
            <a:r>
              <a:rPr lang="en-US" sz="1200" dirty="0">
                <a:solidFill>
                  <a:schemeClr val="tx1"/>
                </a:solidFill>
                <a:latin typeface="Consolas" panose="020B0609020204030204" pitchFamily="49" charset="0"/>
              </a:rPr>
              <a:t>        </a:t>
            </a:r>
            <a:r>
              <a:rPr lang="en-US" sz="1200" dirty="0" err="1">
                <a:solidFill>
                  <a:schemeClr val="tx1"/>
                </a:solidFill>
                <a:latin typeface="Consolas" panose="020B0609020204030204" pitchFamily="49" charset="0"/>
              </a:rPr>
              <a:t>SchemaVersion</a:t>
            </a:r>
            <a:r>
              <a:rPr lang="en-US" sz="1200" dirty="0">
                <a:solidFill>
                  <a:schemeClr val="tx1"/>
                </a:solidFill>
                <a:latin typeface="Consolas" panose="020B0609020204030204" pitchFamily="49" charset="0"/>
              </a:rPr>
              <a:t>: </a:t>
            </a:r>
            <a:r>
              <a:rPr lang="en-US" sz="1200" dirty="0" err="1">
                <a:solidFill>
                  <a:schemeClr val="tx1"/>
                </a:solidFill>
                <a:latin typeface="Consolas" panose="020B0609020204030204" pitchFamily="49" charset="0"/>
              </a:rPr>
              <a:t>hcn.SchemaVersion</a:t>
            </a:r>
            <a:r>
              <a:rPr lang="en-US" sz="1200" dirty="0">
                <a:solidFill>
                  <a:schemeClr val="tx1"/>
                </a:solidFill>
                <a:latin typeface="Consolas" panose="020B0609020204030204" pitchFamily="49" charset="0"/>
              </a:rPr>
              <a:t>{</a:t>
            </a:r>
          </a:p>
          <a:p>
            <a:r>
              <a:rPr lang="en-US" sz="1200" dirty="0">
                <a:solidFill>
                  <a:schemeClr val="tx1"/>
                </a:solidFill>
                <a:latin typeface="Consolas" panose="020B0609020204030204" pitchFamily="49" charset="0"/>
              </a:rPr>
              <a:t>            Major: 2,</a:t>
            </a:r>
          </a:p>
          <a:p>
            <a:r>
              <a:rPr lang="en-US" sz="1200" dirty="0">
                <a:solidFill>
                  <a:schemeClr val="tx1"/>
                </a:solidFill>
                <a:latin typeface="Consolas" panose="020B0609020204030204" pitchFamily="49" charset="0"/>
              </a:rPr>
              <a:t>            Minor: 0,</a:t>
            </a:r>
          </a:p>
          <a:p>
            <a:r>
              <a:rPr lang="en-US" sz="1200" dirty="0">
                <a:solidFill>
                  <a:schemeClr val="tx1"/>
                </a:solidFill>
                <a:latin typeface="Consolas" panose="020B0609020204030204" pitchFamily="49" charset="0"/>
              </a:rPr>
              <a:t>        },</a:t>
            </a:r>
          </a:p>
          <a:p>
            <a:r>
              <a:rPr lang="en-US" sz="1200" dirty="0">
                <a:solidFill>
                  <a:schemeClr val="tx1"/>
                </a:solidFill>
                <a:latin typeface="Consolas" panose="020B0609020204030204" pitchFamily="49" charset="0"/>
              </a:rPr>
              <a:t>        Policies: </a:t>
            </a:r>
            <a:r>
              <a:rPr lang="en-US" sz="1200" dirty="0" err="1">
                <a:solidFill>
                  <a:schemeClr val="tx1"/>
                </a:solidFill>
                <a:latin typeface="Consolas" panose="020B0609020204030204" pitchFamily="49" charset="0"/>
              </a:rPr>
              <a:t>hcnPolicies</a:t>
            </a:r>
            <a:r>
              <a:rPr lang="en-US" sz="1200" dirty="0">
                <a:solidFill>
                  <a:schemeClr val="tx1"/>
                </a:solidFill>
                <a:latin typeface="Consolas" panose="020B0609020204030204" pitchFamily="49" charset="0"/>
              </a:rPr>
              <a:t>,</a:t>
            </a:r>
          </a:p>
          <a:p>
            <a:r>
              <a:rPr lang="en-US" sz="1200" dirty="0">
                <a:solidFill>
                  <a:schemeClr val="tx1"/>
                </a:solidFill>
                <a:latin typeface="Consolas" panose="020B0609020204030204" pitchFamily="49" charset="0"/>
              </a:rPr>
              <a:t>    }</a:t>
            </a:r>
          </a:p>
          <a:p>
            <a:r>
              <a:rPr lang="en-US" sz="1200" b="1" dirty="0">
                <a:solidFill>
                  <a:schemeClr val="tx1"/>
                </a:solidFill>
                <a:latin typeface="Consolas" panose="020B0609020204030204" pitchFamily="49" charset="0"/>
              </a:rPr>
              <a:t>Delete Network :</a:t>
            </a:r>
            <a:endParaRPr lang="en-US" sz="1200" dirty="0">
              <a:solidFill>
                <a:schemeClr val="tx1"/>
              </a:solidFill>
              <a:latin typeface="Consolas" panose="020B0609020204030204" pitchFamily="49" charset="0"/>
            </a:endParaRPr>
          </a:p>
          <a:p>
            <a:r>
              <a:rPr lang="en-US" sz="1200" dirty="0" err="1">
                <a:solidFill>
                  <a:schemeClr val="tx1"/>
                </a:solidFill>
                <a:latin typeface="Consolas" panose="020B0609020204030204" pitchFamily="49" charset="0"/>
              </a:rPr>
              <a:t>hcnNetwork</a:t>
            </a:r>
            <a:r>
              <a:rPr lang="en-US" sz="1200" dirty="0">
                <a:solidFill>
                  <a:schemeClr val="tx1"/>
                </a:solidFill>
                <a:latin typeface="Consolas" panose="020B0609020204030204" pitchFamily="49" charset="0"/>
              </a:rPr>
              <a:t>, err := </a:t>
            </a:r>
            <a:r>
              <a:rPr lang="en-US" sz="1200" dirty="0" err="1">
                <a:solidFill>
                  <a:schemeClr val="tx1"/>
                </a:solidFill>
                <a:latin typeface="Consolas" panose="020B0609020204030204" pitchFamily="49" charset="0"/>
              </a:rPr>
              <a:t>hcn.GetNetworkByID</a:t>
            </a:r>
            <a:r>
              <a:rPr lang="en-US" sz="1200" dirty="0">
                <a:solidFill>
                  <a:schemeClr val="tx1"/>
                </a:solidFill>
                <a:latin typeface="Consolas" panose="020B0609020204030204" pitchFamily="49" charset="0"/>
              </a:rPr>
              <a:t>(</a:t>
            </a:r>
            <a:r>
              <a:rPr lang="en-US" sz="1200" dirty="0" err="1">
                <a:solidFill>
                  <a:schemeClr val="tx1"/>
                </a:solidFill>
                <a:latin typeface="Consolas" panose="020B0609020204030204" pitchFamily="49" charset="0"/>
              </a:rPr>
              <a:t>networkID</a:t>
            </a:r>
            <a:r>
              <a:rPr lang="en-US" sz="1200" dirty="0">
                <a:solidFill>
                  <a:schemeClr val="tx1"/>
                </a:solidFill>
                <a:latin typeface="Consolas" panose="020B0609020204030204" pitchFamily="49" charset="0"/>
              </a:rPr>
              <a:t>)</a:t>
            </a:r>
          </a:p>
          <a:p>
            <a:r>
              <a:rPr lang="en-US" sz="1200" dirty="0">
                <a:solidFill>
                  <a:schemeClr val="tx1"/>
                </a:solidFill>
                <a:latin typeface="Consolas" panose="020B0609020204030204" pitchFamily="49" charset="0"/>
              </a:rPr>
              <a:t>    if err != nil {</a:t>
            </a:r>
          </a:p>
          <a:p>
            <a:r>
              <a:rPr lang="en-US" sz="1200" dirty="0">
                <a:solidFill>
                  <a:schemeClr val="tx1"/>
                </a:solidFill>
                <a:latin typeface="Consolas" panose="020B0609020204030204" pitchFamily="49" charset="0"/>
              </a:rPr>
              <a:t>        return err</a:t>
            </a:r>
          </a:p>
          <a:p>
            <a:r>
              <a:rPr lang="en-US" sz="1200" dirty="0">
                <a:solidFill>
                  <a:schemeClr val="tx1"/>
                </a:solidFill>
                <a:latin typeface="Consolas" panose="020B0609020204030204" pitchFamily="49" charset="0"/>
              </a:rPr>
              <a:t>    }</a:t>
            </a:r>
          </a:p>
          <a:p>
            <a:r>
              <a:rPr lang="en-US" sz="1200" dirty="0">
                <a:solidFill>
                  <a:schemeClr val="tx1"/>
                </a:solidFill>
                <a:latin typeface="Consolas" panose="020B0609020204030204" pitchFamily="49" charset="0"/>
              </a:rPr>
              <a:t>    _, err = </a:t>
            </a:r>
            <a:r>
              <a:rPr lang="en-US" sz="1200" dirty="0" err="1">
                <a:solidFill>
                  <a:schemeClr val="tx1"/>
                </a:solidFill>
                <a:latin typeface="Consolas" panose="020B0609020204030204" pitchFamily="49" charset="0"/>
              </a:rPr>
              <a:t>hcnNetwork.Delete</a:t>
            </a:r>
            <a:r>
              <a:rPr lang="en-US" sz="1200" dirty="0">
                <a:solidFill>
                  <a:schemeClr val="tx1"/>
                </a:solidFill>
                <a:latin typeface="Consolas" panose="020B0609020204030204" pitchFamily="49" charset="0"/>
              </a:rPr>
              <a:t>()</a:t>
            </a:r>
          </a:p>
        </p:txBody>
      </p:sp>
      <p:sp>
        <p:nvSpPr>
          <p:cNvPr id="5" name="Rectangle 4">
            <a:extLst>
              <a:ext uri="{FF2B5EF4-FFF2-40B4-BE49-F238E27FC236}">
                <a16:creationId xmlns:a16="http://schemas.microsoft.com/office/drawing/2014/main" xmlns="" id="{1CA41F12-AE7D-4B4E-B506-4375C11D3C4A}"/>
              </a:ext>
            </a:extLst>
          </p:cNvPr>
          <p:cNvSpPr/>
          <p:nvPr/>
        </p:nvSpPr>
        <p:spPr>
          <a:xfrm>
            <a:off x="5201934" y="1514220"/>
            <a:ext cx="6625481" cy="5110190"/>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Consolas" panose="020B0609020204030204" pitchFamily="49" charset="0"/>
              </a:rPr>
              <a:t>import "github.com/Microsoft/</a:t>
            </a:r>
            <a:r>
              <a:rPr lang="en-US" sz="1200" dirty="0" err="1">
                <a:solidFill>
                  <a:schemeClr val="tx1"/>
                </a:solidFill>
                <a:latin typeface="Consolas" panose="020B0609020204030204" pitchFamily="49" charset="0"/>
              </a:rPr>
              <a:t>hcsshim</a:t>
            </a:r>
            <a:r>
              <a:rPr lang="en-US" sz="1200" dirty="0">
                <a:solidFill>
                  <a:schemeClr val="tx1"/>
                </a:solidFill>
                <a:latin typeface="Consolas" panose="020B0609020204030204" pitchFamily="49" charset="0"/>
              </a:rPr>
              <a:t>/</a:t>
            </a:r>
            <a:r>
              <a:rPr lang="en-US" sz="1200" dirty="0" err="1">
                <a:solidFill>
                  <a:schemeClr val="tx1"/>
                </a:solidFill>
                <a:latin typeface="Consolas" panose="020B0609020204030204" pitchFamily="49" charset="0"/>
              </a:rPr>
              <a:t>hcn</a:t>
            </a:r>
            <a:r>
              <a:rPr lang="en-US" sz="1200" dirty="0">
                <a:solidFill>
                  <a:schemeClr val="tx1"/>
                </a:solidFill>
                <a:latin typeface="Consolas" panose="020B0609020204030204" pitchFamily="49" charset="0"/>
              </a:rPr>
              <a:t>"</a:t>
            </a:r>
            <a:endParaRPr lang="en-US" sz="1200" b="1" dirty="0">
              <a:solidFill>
                <a:schemeClr val="tx1"/>
              </a:solidFill>
              <a:latin typeface="Consolas" panose="020B0609020204030204" pitchFamily="49" charset="0"/>
            </a:endParaRPr>
          </a:p>
          <a:p>
            <a:r>
              <a:rPr lang="en-US" sz="1200" b="1" dirty="0">
                <a:solidFill>
                  <a:schemeClr val="tx1"/>
                </a:solidFill>
                <a:latin typeface="Consolas" panose="020B0609020204030204" pitchFamily="49" charset="0"/>
              </a:rPr>
              <a:t>Create Namespace :</a:t>
            </a:r>
          </a:p>
          <a:p>
            <a:r>
              <a:rPr lang="en-US" sz="1200" dirty="0" err="1">
                <a:solidFill>
                  <a:schemeClr val="tx1"/>
                </a:solidFill>
                <a:latin typeface="Consolas" panose="020B0609020204030204" pitchFamily="49" charset="0"/>
              </a:rPr>
              <a:t>func</a:t>
            </a:r>
            <a:r>
              <a:rPr lang="en-US" sz="1200" dirty="0">
                <a:solidFill>
                  <a:schemeClr val="tx1"/>
                </a:solidFill>
                <a:latin typeface="Consolas" panose="020B0609020204030204" pitchFamily="49" charset="0"/>
              </a:rPr>
              <a:t> </a:t>
            </a:r>
            <a:r>
              <a:rPr lang="en-US" sz="1200" dirty="0" err="1">
                <a:solidFill>
                  <a:schemeClr val="tx1"/>
                </a:solidFill>
                <a:latin typeface="Consolas" panose="020B0609020204030204" pitchFamily="49" charset="0"/>
              </a:rPr>
              <a:t>NewNetNS</a:t>
            </a:r>
            <a:r>
              <a:rPr lang="en-US" sz="1200" dirty="0">
                <a:solidFill>
                  <a:schemeClr val="tx1"/>
                </a:solidFill>
                <a:latin typeface="Consolas" panose="020B0609020204030204" pitchFamily="49" charset="0"/>
              </a:rPr>
              <a:t>() (*</a:t>
            </a:r>
            <a:r>
              <a:rPr lang="en-US" sz="1200" dirty="0" err="1">
                <a:solidFill>
                  <a:schemeClr val="tx1"/>
                </a:solidFill>
                <a:latin typeface="Consolas" panose="020B0609020204030204" pitchFamily="49" charset="0"/>
              </a:rPr>
              <a:t>NetNS</a:t>
            </a:r>
            <a:r>
              <a:rPr lang="en-US" sz="1200" dirty="0">
                <a:solidFill>
                  <a:schemeClr val="tx1"/>
                </a:solidFill>
                <a:latin typeface="Consolas" panose="020B0609020204030204" pitchFamily="49" charset="0"/>
              </a:rPr>
              <a:t>, error) {</a:t>
            </a:r>
          </a:p>
          <a:p>
            <a:r>
              <a:rPr lang="en-US" sz="1200" dirty="0">
                <a:solidFill>
                  <a:schemeClr val="tx1"/>
                </a:solidFill>
                <a:latin typeface="Consolas" panose="020B0609020204030204" pitchFamily="49" charset="0"/>
              </a:rPr>
              <a:t>	temp := </a:t>
            </a:r>
            <a:r>
              <a:rPr lang="en-US" sz="1200" dirty="0" err="1">
                <a:solidFill>
                  <a:schemeClr val="tx1"/>
                </a:solidFill>
                <a:latin typeface="Consolas" panose="020B0609020204030204" pitchFamily="49" charset="0"/>
              </a:rPr>
              <a:t>hcn.HostComputeNamespace</a:t>
            </a:r>
            <a:r>
              <a:rPr lang="en-US" sz="1200" dirty="0">
                <a:solidFill>
                  <a:schemeClr val="tx1"/>
                </a:solidFill>
                <a:latin typeface="Consolas" panose="020B0609020204030204" pitchFamily="49" charset="0"/>
              </a:rPr>
              <a:t>{}</a:t>
            </a:r>
          </a:p>
          <a:p>
            <a:r>
              <a:rPr lang="en-US" sz="1200" dirty="0">
                <a:solidFill>
                  <a:schemeClr val="tx1"/>
                </a:solidFill>
                <a:latin typeface="Consolas" panose="020B0609020204030204" pitchFamily="49" charset="0"/>
              </a:rPr>
              <a:t>	</a:t>
            </a:r>
            <a:r>
              <a:rPr lang="en-US" sz="1200" dirty="0" err="1">
                <a:solidFill>
                  <a:schemeClr val="tx1"/>
                </a:solidFill>
                <a:latin typeface="Consolas" panose="020B0609020204030204" pitchFamily="49" charset="0"/>
              </a:rPr>
              <a:t>hcnNamespace</a:t>
            </a:r>
            <a:r>
              <a:rPr lang="en-US" sz="1200" dirty="0">
                <a:solidFill>
                  <a:schemeClr val="tx1"/>
                </a:solidFill>
                <a:latin typeface="Consolas" panose="020B0609020204030204" pitchFamily="49" charset="0"/>
              </a:rPr>
              <a:t>, err := </a:t>
            </a:r>
            <a:r>
              <a:rPr lang="en-US" sz="1200" dirty="0" err="1">
                <a:solidFill>
                  <a:schemeClr val="tx1"/>
                </a:solidFill>
                <a:latin typeface="Consolas" panose="020B0609020204030204" pitchFamily="49" charset="0"/>
              </a:rPr>
              <a:t>temp.Create</a:t>
            </a:r>
            <a:r>
              <a:rPr lang="en-US" sz="1200" dirty="0">
                <a:solidFill>
                  <a:schemeClr val="tx1"/>
                </a:solidFill>
                <a:latin typeface="Consolas" panose="020B0609020204030204" pitchFamily="49" charset="0"/>
              </a:rPr>
              <a:t>()</a:t>
            </a:r>
          </a:p>
          <a:p>
            <a:r>
              <a:rPr lang="en-US" sz="1200" dirty="0">
                <a:solidFill>
                  <a:schemeClr val="tx1"/>
                </a:solidFill>
                <a:latin typeface="Consolas" panose="020B0609020204030204" pitchFamily="49" charset="0"/>
              </a:rPr>
              <a:t>	if err != nil {</a:t>
            </a:r>
          </a:p>
          <a:p>
            <a:r>
              <a:rPr lang="en-US" sz="1200" dirty="0">
                <a:solidFill>
                  <a:schemeClr val="tx1"/>
                </a:solidFill>
                <a:latin typeface="Consolas" panose="020B0609020204030204" pitchFamily="49" charset="0"/>
              </a:rPr>
              <a:t>		return nil, err</a:t>
            </a:r>
          </a:p>
          <a:p>
            <a:r>
              <a:rPr lang="en-US" sz="1200" dirty="0">
                <a:solidFill>
                  <a:schemeClr val="tx1"/>
                </a:solidFill>
                <a:latin typeface="Consolas" panose="020B0609020204030204" pitchFamily="49" charset="0"/>
              </a:rPr>
              <a:t>	}</a:t>
            </a:r>
          </a:p>
          <a:p>
            <a:r>
              <a:rPr lang="en-US" sz="1200" dirty="0">
                <a:solidFill>
                  <a:schemeClr val="tx1"/>
                </a:solidFill>
                <a:latin typeface="Consolas" panose="020B0609020204030204" pitchFamily="49" charset="0"/>
              </a:rPr>
              <a:t>	return &amp;</a:t>
            </a:r>
            <a:r>
              <a:rPr lang="en-US" sz="1200" dirty="0" err="1">
                <a:solidFill>
                  <a:schemeClr val="tx1"/>
                </a:solidFill>
                <a:latin typeface="Consolas" panose="020B0609020204030204" pitchFamily="49" charset="0"/>
              </a:rPr>
              <a:t>NetNS</a:t>
            </a:r>
            <a:r>
              <a:rPr lang="en-US" sz="1200" dirty="0">
                <a:solidFill>
                  <a:schemeClr val="tx1"/>
                </a:solidFill>
                <a:latin typeface="Consolas" panose="020B0609020204030204" pitchFamily="49" charset="0"/>
              </a:rPr>
              <a:t>{path: string(</a:t>
            </a:r>
            <a:r>
              <a:rPr lang="en-US" sz="1200" dirty="0" err="1">
                <a:solidFill>
                  <a:schemeClr val="tx1"/>
                </a:solidFill>
                <a:latin typeface="Consolas" panose="020B0609020204030204" pitchFamily="49" charset="0"/>
              </a:rPr>
              <a:t>hcnNamespace.Id</a:t>
            </a:r>
            <a:r>
              <a:rPr lang="en-US" sz="1200" dirty="0">
                <a:solidFill>
                  <a:schemeClr val="tx1"/>
                </a:solidFill>
                <a:latin typeface="Consolas" panose="020B0609020204030204" pitchFamily="49" charset="0"/>
              </a:rPr>
              <a:t>)}, nil</a:t>
            </a:r>
          </a:p>
          <a:p>
            <a:r>
              <a:rPr lang="en-US" sz="1200" dirty="0">
                <a:solidFill>
                  <a:schemeClr val="tx1"/>
                </a:solidFill>
                <a:latin typeface="Consolas" panose="020B0609020204030204" pitchFamily="49" charset="0"/>
              </a:rPr>
              <a:t>}</a:t>
            </a:r>
          </a:p>
          <a:p>
            <a:r>
              <a:rPr lang="en-US" sz="1200" b="1" dirty="0">
                <a:solidFill>
                  <a:schemeClr val="tx1"/>
                </a:solidFill>
                <a:latin typeface="Consolas" panose="020B0609020204030204" pitchFamily="49" charset="0"/>
              </a:rPr>
              <a:t>Delete Namespace :</a:t>
            </a:r>
          </a:p>
          <a:p>
            <a:r>
              <a:rPr lang="en-US" sz="1200" dirty="0" err="1">
                <a:solidFill>
                  <a:schemeClr val="tx1"/>
                </a:solidFill>
                <a:latin typeface="Consolas" panose="020B0609020204030204" pitchFamily="49" charset="0"/>
              </a:rPr>
              <a:t>func</a:t>
            </a:r>
            <a:r>
              <a:rPr lang="en-US" sz="1200" dirty="0">
                <a:solidFill>
                  <a:schemeClr val="tx1"/>
                </a:solidFill>
                <a:latin typeface="Consolas" panose="020B0609020204030204" pitchFamily="49" charset="0"/>
              </a:rPr>
              <a:t> (n *</a:t>
            </a:r>
            <a:r>
              <a:rPr lang="en-US" sz="1200" dirty="0" err="1">
                <a:solidFill>
                  <a:schemeClr val="tx1"/>
                </a:solidFill>
                <a:latin typeface="Consolas" panose="020B0609020204030204" pitchFamily="49" charset="0"/>
              </a:rPr>
              <a:t>NetNS</a:t>
            </a:r>
            <a:r>
              <a:rPr lang="en-US" sz="1200" dirty="0">
                <a:solidFill>
                  <a:schemeClr val="tx1"/>
                </a:solidFill>
                <a:latin typeface="Consolas" panose="020B0609020204030204" pitchFamily="49" charset="0"/>
              </a:rPr>
              <a:t>) Remove() error {</a:t>
            </a:r>
          </a:p>
          <a:p>
            <a:r>
              <a:rPr lang="en-US" sz="1200" dirty="0">
                <a:solidFill>
                  <a:schemeClr val="tx1"/>
                </a:solidFill>
                <a:latin typeface="Consolas" panose="020B0609020204030204" pitchFamily="49" charset="0"/>
              </a:rPr>
              <a:t>	</a:t>
            </a:r>
            <a:r>
              <a:rPr lang="en-US" sz="1200" dirty="0" err="1">
                <a:solidFill>
                  <a:schemeClr val="tx1"/>
                </a:solidFill>
                <a:latin typeface="Consolas" panose="020B0609020204030204" pitchFamily="49" charset="0"/>
              </a:rPr>
              <a:t>n.Lock</a:t>
            </a:r>
            <a:r>
              <a:rPr lang="en-US" sz="1200" dirty="0">
                <a:solidFill>
                  <a:schemeClr val="tx1"/>
                </a:solidFill>
                <a:latin typeface="Consolas" panose="020B0609020204030204" pitchFamily="49" charset="0"/>
              </a:rPr>
              <a:t>()</a:t>
            </a:r>
          </a:p>
          <a:p>
            <a:r>
              <a:rPr lang="en-US" sz="1200" dirty="0">
                <a:solidFill>
                  <a:schemeClr val="tx1"/>
                </a:solidFill>
                <a:latin typeface="Consolas" panose="020B0609020204030204" pitchFamily="49" charset="0"/>
              </a:rPr>
              <a:t>	defer </a:t>
            </a:r>
            <a:r>
              <a:rPr lang="en-US" sz="1200" dirty="0" err="1">
                <a:solidFill>
                  <a:schemeClr val="tx1"/>
                </a:solidFill>
                <a:latin typeface="Consolas" panose="020B0609020204030204" pitchFamily="49" charset="0"/>
              </a:rPr>
              <a:t>n.Unlock</a:t>
            </a:r>
            <a:r>
              <a:rPr lang="en-US" sz="1200" dirty="0">
                <a:solidFill>
                  <a:schemeClr val="tx1"/>
                </a:solidFill>
                <a:latin typeface="Consolas" panose="020B0609020204030204" pitchFamily="49" charset="0"/>
              </a:rPr>
              <a:t>()</a:t>
            </a:r>
          </a:p>
          <a:p>
            <a:r>
              <a:rPr lang="en-US" sz="1200" dirty="0">
                <a:solidFill>
                  <a:schemeClr val="tx1"/>
                </a:solidFill>
                <a:latin typeface="Consolas" panose="020B0609020204030204" pitchFamily="49" charset="0"/>
              </a:rPr>
              <a:t>	if !</a:t>
            </a:r>
            <a:r>
              <a:rPr lang="en-US" sz="1200" dirty="0" err="1">
                <a:solidFill>
                  <a:schemeClr val="tx1"/>
                </a:solidFill>
                <a:latin typeface="Consolas" panose="020B0609020204030204" pitchFamily="49" charset="0"/>
              </a:rPr>
              <a:t>n.closed</a:t>
            </a:r>
            <a:r>
              <a:rPr lang="en-US" sz="1200" dirty="0">
                <a:solidFill>
                  <a:schemeClr val="tx1"/>
                </a:solidFill>
                <a:latin typeface="Consolas" panose="020B0609020204030204" pitchFamily="49" charset="0"/>
              </a:rPr>
              <a:t> {</a:t>
            </a:r>
          </a:p>
          <a:p>
            <a:r>
              <a:rPr lang="en-US" sz="1200" dirty="0">
                <a:solidFill>
                  <a:schemeClr val="tx1"/>
                </a:solidFill>
                <a:latin typeface="Consolas" panose="020B0609020204030204" pitchFamily="49" charset="0"/>
              </a:rPr>
              <a:t>		</a:t>
            </a:r>
            <a:r>
              <a:rPr lang="en-US" sz="1200" dirty="0" err="1">
                <a:solidFill>
                  <a:schemeClr val="tx1"/>
                </a:solidFill>
                <a:latin typeface="Consolas" panose="020B0609020204030204" pitchFamily="49" charset="0"/>
              </a:rPr>
              <a:t>hcnNamespace</a:t>
            </a:r>
            <a:r>
              <a:rPr lang="en-US" sz="1200" dirty="0">
                <a:solidFill>
                  <a:schemeClr val="tx1"/>
                </a:solidFill>
                <a:latin typeface="Consolas" panose="020B0609020204030204" pitchFamily="49" charset="0"/>
              </a:rPr>
              <a:t>, err := </a:t>
            </a:r>
            <a:r>
              <a:rPr lang="en-US" sz="1200" dirty="0" err="1">
                <a:solidFill>
                  <a:schemeClr val="tx1"/>
                </a:solidFill>
                <a:latin typeface="Consolas" panose="020B0609020204030204" pitchFamily="49" charset="0"/>
              </a:rPr>
              <a:t>hcn.GetNamespaceByID</a:t>
            </a:r>
            <a:r>
              <a:rPr lang="en-US" sz="1200" dirty="0">
                <a:solidFill>
                  <a:schemeClr val="tx1"/>
                </a:solidFill>
                <a:latin typeface="Consolas" panose="020B0609020204030204" pitchFamily="49" charset="0"/>
              </a:rPr>
              <a:t>(</a:t>
            </a:r>
            <a:r>
              <a:rPr lang="en-US" sz="1200" dirty="0" err="1">
                <a:solidFill>
                  <a:schemeClr val="tx1"/>
                </a:solidFill>
                <a:latin typeface="Consolas" panose="020B0609020204030204" pitchFamily="49" charset="0"/>
              </a:rPr>
              <a:t>n.path</a:t>
            </a:r>
            <a:r>
              <a:rPr lang="en-US" sz="1200" dirty="0">
                <a:solidFill>
                  <a:schemeClr val="tx1"/>
                </a:solidFill>
                <a:latin typeface="Consolas" panose="020B0609020204030204" pitchFamily="49" charset="0"/>
              </a:rPr>
              <a:t>)</a:t>
            </a:r>
          </a:p>
          <a:p>
            <a:r>
              <a:rPr lang="en-US" sz="1200" dirty="0">
                <a:solidFill>
                  <a:schemeClr val="tx1"/>
                </a:solidFill>
                <a:latin typeface="Consolas" panose="020B0609020204030204" pitchFamily="49" charset="0"/>
              </a:rPr>
              <a:t>		if err == nil {</a:t>
            </a:r>
          </a:p>
          <a:p>
            <a:r>
              <a:rPr lang="en-US" sz="1200" dirty="0">
                <a:solidFill>
                  <a:schemeClr val="tx1"/>
                </a:solidFill>
                <a:latin typeface="Consolas" panose="020B0609020204030204" pitchFamily="49" charset="0"/>
              </a:rPr>
              <a:t>			</a:t>
            </a:r>
            <a:r>
              <a:rPr lang="en-US" sz="1200" dirty="0" err="1">
                <a:solidFill>
                  <a:schemeClr val="tx1"/>
                </a:solidFill>
                <a:latin typeface="Consolas" panose="020B0609020204030204" pitchFamily="49" charset="0"/>
              </a:rPr>
              <a:t>hcnNamespace.Delete</a:t>
            </a:r>
            <a:r>
              <a:rPr lang="en-US" sz="1200" dirty="0">
                <a:solidFill>
                  <a:schemeClr val="tx1"/>
                </a:solidFill>
                <a:latin typeface="Consolas" panose="020B0609020204030204" pitchFamily="49" charset="0"/>
              </a:rPr>
              <a:t>()</a:t>
            </a:r>
          </a:p>
          <a:p>
            <a:r>
              <a:rPr lang="en-US" sz="1200" dirty="0">
                <a:solidFill>
                  <a:schemeClr val="tx1"/>
                </a:solidFill>
                <a:latin typeface="Consolas" panose="020B0609020204030204" pitchFamily="49" charset="0"/>
              </a:rPr>
              <a:t>			</a:t>
            </a:r>
            <a:r>
              <a:rPr lang="en-US" sz="1200" dirty="0" err="1">
                <a:solidFill>
                  <a:schemeClr val="tx1"/>
                </a:solidFill>
                <a:latin typeface="Consolas" panose="020B0609020204030204" pitchFamily="49" charset="0"/>
              </a:rPr>
              <a:t>n.closed</a:t>
            </a:r>
            <a:r>
              <a:rPr lang="en-US" sz="1200" dirty="0">
                <a:solidFill>
                  <a:schemeClr val="tx1"/>
                </a:solidFill>
                <a:latin typeface="Consolas" panose="020B0609020204030204" pitchFamily="49" charset="0"/>
              </a:rPr>
              <a:t> = true</a:t>
            </a:r>
          </a:p>
          <a:p>
            <a:r>
              <a:rPr lang="en-US" sz="1200" dirty="0">
                <a:solidFill>
                  <a:schemeClr val="tx1"/>
                </a:solidFill>
                <a:latin typeface="Consolas" panose="020B0609020204030204" pitchFamily="49" charset="0"/>
              </a:rPr>
              <a:t>		}</a:t>
            </a:r>
          </a:p>
          <a:p>
            <a:r>
              <a:rPr lang="en-US" sz="1200" dirty="0">
                <a:solidFill>
                  <a:schemeClr val="tx1"/>
                </a:solidFill>
                <a:latin typeface="Consolas" panose="020B0609020204030204" pitchFamily="49" charset="0"/>
              </a:rPr>
              <a:t>	}</a:t>
            </a:r>
          </a:p>
          <a:p>
            <a:r>
              <a:rPr lang="en-US" sz="1200" dirty="0">
                <a:solidFill>
                  <a:schemeClr val="tx1"/>
                </a:solidFill>
                <a:latin typeface="Consolas" panose="020B0609020204030204" pitchFamily="49" charset="0"/>
              </a:rPr>
              <a:t>	if </a:t>
            </a:r>
            <a:r>
              <a:rPr lang="en-US" sz="1200" dirty="0" err="1">
                <a:solidFill>
                  <a:schemeClr val="tx1"/>
                </a:solidFill>
                <a:latin typeface="Consolas" panose="020B0609020204030204" pitchFamily="49" charset="0"/>
              </a:rPr>
              <a:t>n.restored</a:t>
            </a:r>
            <a:r>
              <a:rPr lang="en-US" sz="1200" dirty="0">
                <a:solidFill>
                  <a:schemeClr val="tx1"/>
                </a:solidFill>
                <a:latin typeface="Consolas" panose="020B0609020204030204" pitchFamily="49" charset="0"/>
              </a:rPr>
              <a:t> {</a:t>
            </a:r>
          </a:p>
          <a:p>
            <a:r>
              <a:rPr lang="en-US" sz="1200" dirty="0">
                <a:solidFill>
                  <a:schemeClr val="tx1"/>
                </a:solidFill>
                <a:latin typeface="Consolas" panose="020B0609020204030204" pitchFamily="49" charset="0"/>
              </a:rPr>
              <a:t>		</a:t>
            </a:r>
            <a:r>
              <a:rPr lang="en-US" sz="1200" dirty="0" err="1">
                <a:solidFill>
                  <a:schemeClr val="tx1"/>
                </a:solidFill>
                <a:latin typeface="Consolas" panose="020B0609020204030204" pitchFamily="49" charset="0"/>
              </a:rPr>
              <a:t>n.restored</a:t>
            </a:r>
            <a:r>
              <a:rPr lang="en-US" sz="1200" dirty="0">
                <a:solidFill>
                  <a:schemeClr val="tx1"/>
                </a:solidFill>
                <a:latin typeface="Consolas" panose="020B0609020204030204" pitchFamily="49" charset="0"/>
              </a:rPr>
              <a:t> = false</a:t>
            </a:r>
          </a:p>
          <a:p>
            <a:r>
              <a:rPr lang="en-US" sz="1200" dirty="0">
                <a:solidFill>
                  <a:schemeClr val="tx1"/>
                </a:solidFill>
                <a:latin typeface="Consolas" panose="020B0609020204030204" pitchFamily="49" charset="0"/>
              </a:rPr>
              <a:t>	}</a:t>
            </a:r>
          </a:p>
          <a:p>
            <a:r>
              <a:rPr lang="en-US" sz="1200" dirty="0">
                <a:solidFill>
                  <a:schemeClr val="tx1"/>
                </a:solidFill>
                <a:latin typeface="Consolas" panose="020B0609020204030204" pitchFamily="49" charset="0"/>
              </a:rPr>
              <a:t>	return nil</a:t>
            </a:r>
          </a:p>
          <a:p>
            <a:r>
              <a:rPr lang="en-US" sz="1200" dirty="0">
                <a:solidFill>
                  <a:schemeClr val="tx1"/>
                </a:solidFill>
                <a:latin typeface="Consolas" panose="020B0609020204030204" pitchFamily="49" charset="0"/>
              </a:rPr>
              <a:t>}</a:t>
            </a:r>
          </a:p>
        </p:txBody>
      </p:sp>
      <p:sp>
        <p:nvSpPr>
          <p:cNvPr id="6" name="Rectangle 5">
            <a:extLst>
              <a:ext uri="{FF2B5EF4-FFF2-40B4-BE49-F238E27FC236}">
                <a16:creationId xmlns:a16="http://schemas.microsoft.com/office/drawing/2014/main" xmlns="" id="{C271879C-DB39-440E-8692-CEB19F20EF43}"/>
              </a:ext>
            </a:extLst>
          </p:cNvPr>
          <p:cNvSpPr/>
          <p:nvPr/>
        </p:nvSpPr>
        <p:spPr>
          <a:xfrm>
            <a:off x="5201933" y="1513150"/>
            <a:ext cx="6625481" cy="5110190"/>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a:solidFill>
                  <a:schemeClr val="tx1"/>
                </a:solidFill>
                <a:latin typeface="Consolas" panose="020B0609020204030204" pitchFamily="49" charset="0"/>
              </a:rPr>
              <a:t>import "github.com/Microsoft/</a:t>
            </a:r>
            <a:r>
              <a:rPr lang="en-US" sz="1000" dirty="0" err="1">
                <a:solidFill>
                  <a:schemeClr val="tx1"/>
                </a:solidFill>
                <a:latin typeface="Consolas" panose="020B0609020204030204" pitchFamily="49" charset="0"/>
              </a:rPr>
              <a:t>hcsshim</a:t>
            </a:r>
            <a:r>
              <a:rPr lang="en-US" sz="1000" dirty="0">
                <a:solidFill>
                  <a:schemeClr val="tx1"/>
                </a:solidFill>
                <a:latin typeface="Consolas" panose="020B0609020204030204" pitchFamily="49" charset="0"/>
              </a:rPr>
              <a:t>/</a:t>
            </a:r>
            <a:r>
              <a:rPr lang="en-US" sz="1000" dirty="0" err="1">
                <a:solidFill>
                  <a:schemeClr val="tx1"/>
                </a:solidFill>
                <a:latin typeface="Consolas" panose="020B0609020204030204" pitchFamily="49" charset="0"/>
              </a:rPr>
              <a:t>hcn</a:t>
            </a:r>
            <a:r>
              <a:rPr lang="en-US" sz="1000" dirty="0">
                <a:solidFill>
                  <a:schemeClr val="tx1"/>
                </a:solidFill>
                <a:latin typeface="Consolas" panose="020B0609020204030204" pitchFamily="49" charset="0"/>
              </a:rPr>
              <a:t>"</a:t>
            </a:r>
            <a:endParaRPr lang="en-US" sz="1000" b="1" dirty="0">
              <a:solidFill>
                <a:schemeClr val="tx1"/>
              </a:solidFill>
              <a:latin typeface="Consolas" panose="020B0609020204030204" pitchFamily="49" charset="0"/>
            </a:endParaRPr>
          </a:p>
          <a:p>
            <a:r>
              <a:rPr lang="en-US" sz="1000" b="1" dirty="0">
                <a:solidFill>
                  <a:schemeClr val="tx1"/>
                </a:solidFill>
                <a:latin typeface="Consolas" panose="020B0609020204030204" pitchFamily="49" charset="0"/>
              </a:rPr>
              <a:t>Create Endpoint :</a:t>
            </a:r>
          </a:p>
          <a:p>
            <a:r>
              <a:rPr lang="en-US" sz="1000" dirty="0" err="1">
                <a:solidFill>
                  <a:schemeClr val="tx1"/>
                </a:solidFill>
                <a:latin typeface="Consolas" panose="020B0609020204030204" pitchFamily="49" charset="0"/>
              </a:rPr>
              <a:t>func</a:t>
            </a:r>
            <a:r>
              <a:rPr lang="en-US" sz="1000" dirty="0">
                <a:solidFill>
                  <a:schemeClr val="tx1"/>
                </a:solidFill>
                <a:latin typeface="Consolas" panose="020B0609020204030204" pitchFamily="49" charset="0"/>
              </a:rPr>
              <a:t> </a:t>
            </a:r>
            <a:r>
              <a:rPr lang="en-US" sz="1000" dirty="0" err="1">
                <a:solidFill>
                  <a:schemeClr val="tx1"/>
                </a:solidFill>
                <a:latin typeface="Consolas" panose="020B0609020204030204" pitchFamily="49" charset="0"/>
              </a:rPr>
              <a:t>AddHcnEndpoint</a:t>
            </a:r>
            <a:r>
              <a:rPr lang="en-US" sz="1000" dirty="0">
                <a:solidFill>
                  <a:schemeClr val="tx1"/>
                </a:solidFill>
                <a:latin typeface="Consolas" panose="020B0609020204030204" pitchFamily="49" charset="0"/>
              </a:rPr>
              <a:t>(</a:t>
            </a:r>
            <a:r>
              <a:rPr lang="en-US" sz="1000" dirty="0" err="1">
                <a:solidFill>
                  <a:schemeClr val="tx1"/>
                </a:solidFill>
                <a:latin typeface="Consolas" panose="020B0609020204030204" pitchFamily="49" charset="0"/>
              </a:rPr>
              <a:t>epName</a:t>
            </a:r>
            <a:r>
              <a:rPr lang="en-US" sz="1000" dirty="0">
                <a:solidFill>
                  <a:schemeClr val="tx1"/>
                </a:solidFill>
                <a:latin typeface="Consolas" panose="020B0609020204030204" pitchFamily="49" charset="0"/>
              </a:rPr>
              <a:t> string, </a:t>
            </a:r>
            <a:r>
              <a:rPr lang="en-US" sz="1000" dirty="0" err="1">
                <a:solidFill>
                  <a:schemeClr val="tx1"/>
                </a:solidFill>
                <a:latin typeface="Consolas" panose="020B0609020204030204" pitchFamily="49" charset="0"/>
              </a:rPr>
              <a:t>expectedNetworkId</a:t>
            </a:r>
            <a:r>
              <a:rPr lang="en-US" sz="1000" dirty="0">
                <a:solidFill>
                  <a:schemeClr val="tx1"/>
                </a:solidFill>
                <a:latin typeface="Consolas" panose="020B0609020204030204" pitchFamily="49" charset="0"/>
              </a:rPr>
              <a:t> string, namespace string, </a:t>
            </a:r>
          </a:p>
          <a:p>
            <a:r>
              <a:rPr lang="en-US" sz="1000" dirty="0">
                <a:solidFill>
                  <a:schemeClr val="tx1"/>
                </a:solidFill>
                <a:latin typeface="Consolas" panose="020B0609020204030204" pitchFamily="49" charset="0"/>
              </a:rPr>
              <a:t>	</a:t>
            </a:r>
            <a:r>
              <a:rPr lang="en-US" sz="1000" dirty="0" err="1">
                <a:solidFill>
                  <a:srgbClr val="FF0000"/>
                </a:solidFill>
                <a:latin typeface="Consolas" panose="020B0609020204030204" pitchFamily="49" charset="0"/>
              </a:rPr>
              <a:t>makeEndpoint</a:t>
            </a:r>
            <a:r>
              <a:rPr lang="en-US" sz="1000" dirty="0">
                <a:solidFill>
                  <a:schemeClr val="tx1"/>
                </a:solidFill>
                <a:latin typeface="Consolas" panose="020B0609020204030204" pitchFamily="49" charset="0"/>
              </a:rPr>
              <a:t> </a:t>
            </a:r>
            <a:r>
              <a:rPr lang="en-US" sz="1000" dirty="0" err="1">
                <a:solidFill>
                  <a:schemeClr val="tx1"/>
                </a:solidFill>
                <a:latin typeface="Consolas" panose="020B0609020204030204" pitchFamily="49" charset="0"/>
              </a:rPr>
              <a:t>HcnEndpointMakerFunc</a:t>
            </a:r>
            <a:r>
              <a:rPr lang="en-US" sz="1000" dirty="0">
                <a:solidFill>
                  <a:schemeClr val="tx1"/>
                </a:solidFill>
                <a:latin typeface="Consolas" panose="020B0609020204030204" pitchFamily="49" charset="0"/>
              </a:rPr>
              <a:t>) (*</a:t>
            </a:r>
            <a:r>
              <a:rPr lang="en-US" sz="1000" dirty="0" err="1">
                <a:solidFill>
                  <a:schemeClr val="tx1"/>
                </a:solidFill>
                <a:latin typeface="Consolas" panose="020B0609020204030204" pitchFamily="49" charset="0"/>
              </a:rPr>
              <a:t>hcn.HostComputeEndpoint</a:t>
            </a:r>
            <a:r>
              <a:rPr lang="en-US" sz="1000" dirty="0">
                <a:solidFill>
                  <a:schemeClr val="tx1"/>
                </a:solidFill>
                <a:latin typeface="Consolas" panose="020B0609020204030204" pitchFamily="49" charset="0"/>
              </a:rPr>
              <a:t>, error) { </a:t>
            </a:r>
          </a:p>
          <a:p>
            <a:r>
              <a:rPr lang="en-US" sz="1000" dirty="0">
                <a:solidFill>
                  <a:schemeClr val="tx1"/>
                </a:solidFill>
                <a:latin typeface="Consolas" panose="020B0609020204030204" pitchFamily="49" charset="0"/>
              </a:rPr>
              <a:t>	</a:t>
            </a:r>
            <a:r>
              <a:rPr lang="en-US" sz="1000" dirty="0" err="1">
                <a:solidFill>
                  <a:schemeClr val="tx1"/>
                </a:solidFill>
                <a:latin typeface="Consolas" panose="020B0609020204030204" pitchFamily="49" charset="0"/>
              </a:rPr>
              <a:t>createEndpoint</a:t>
            </a:r>
            <a:r>
              <a:rPr lang="en-US" sz="1000" dirty="0">
                <a:solidFill>
                  <a:schemeClr val="tx1"/>
                </a:solidFill>
                <a:latin typeface="Consolas" panose="020B0609020204030204" pitchFamily="49" charset="0"/>
              </a:rPr>
              <a:t> := true </a:t>
            </a:r>
          </a:p>
          <a:p>
            <a:r>
              <a:rPr lang="en-US" sz="1000" dirty="0">
                <a:solidFill>
                  <a:schemeClr val="tx1"/>
                </a:solidFill>
                <a:latin typeface="Consolas" panose="020B0609020204030204" pitchFamily="49" charset="0"/>
              </a:rPr>
              <a:t>	</a:t>
            </a:r>
            <a:r>
              <a:rPr lang="en-US" sz="1000" dirty="0" err="1">
                <a:solidFill>
                  <a:schemeClr val="tx1"/>
                </a:solidFill>
                <a:latin typeface="Consolas" panose="020B0609020204030204" pitchFamily="49" charset="0"/>
              </a:rPr>
              <a:t>hcnEndpoint</a:t>
            </a:r>
            <a:r>
              <a:rPr lang="en-US" sz="1000" dirty="0">
                <a:solidFill>
                  <a:schemeClr val="tx1"/>
                </a:solidFill>
                <a:latin typeface="Consolas" panose="020B0609020204030204" pitchFamily="49" charset="0"/>
              </a:rPr>
              <a:t>, err := </a:t>
            </a:r>
            <a:r>
              <a:rPr lang="en-US" sz="1000" dirty="0" err="1">
                <a:solidFill>
                  <a:schemeClr val="tx1"/>
                </a:solidFill>
                <a:latin typeface="Consolas" panose="020B0609020204030204" pitchFamily="49" charset="0"/>
              </a:rPr>
              <a:t>hcn.GetEndpointByName</a:t>
            </a:r>
            <a:r>
              <a:rPr lang="en-US" sz="1000" dirty="0">
                <a:solidFill>
                  <a:schemeClr val="tx1"/>
                </a:solidFill>
                <a:latin typeface="Consolas" panose="020B0609020204030204" pitchFamily="49" charset="0"/>
              </a:rPr>
              <a:t>(</a:t>
            </a:r>
            <a:r>
              <a:rPr lang="en-US" sz="1000" dirty="0" err="1">
                <a:solidFill>
                  <a:schemeClr val="tx1"/>
                </a:solidFill>
                <a:latin typeface="Consolas" panose="020B0609020204030204" pitchFamily="49" charset="0"/>
              </a:rPr>
              <a:t>epName</a:t>
            </a:r>
            <a:r>
              <a:rPr lang="en-US" sz="1000" dirty="0">
                <a:solidFill>
                  <a:schemeClr val="tx1"/>
                </a:solidFill>
                <a:latin typeface="Consolas" panose="020B0609020204030204" pitchFamily="49" charset="0"/>
              </a:rPr>
              <a:t>) </a:t>
            </a:r>
          </a:p>
          <a:p>
            <a:r>
              <a:rPr lang="en-US" sz="1000" dirty="0">
                <a:solidFill>
                  <a:schemeClr val="tx1"/>
                </a:solidFill>
                <a:latin typeface="Consolas" panose="020B0609020204030204" pitchFamily="49" charset="0"/>
              </a:rPr>
              <a:t>	if </a:t>
            </a:r>
            <a:r>
              <a:rPr lang="en-US" sz="1000" dirty="0" err="1">
                <a:solidFill>
                  <a:schemeClr val="tx1"/>
                </a:solidFill>
                <a:latin typeface="Consolas" panose="020B0609020204030204" pitchFamily="49" charset="0"/>
              </a:rPr>
              <a:t>hcnEndpoint</a:t>
            </a:r>
            <a:r>
              <a:rPr lang="en-US" sz="1000" dirty="0">
                <a:solidFill>
                  <a:schemeClr val="tx1"/>
                </a:solidFill>
                <a:latin typeface="Consolas" panose="020B0609020204030204" pitchFamily="49" charset="0"/>
              </a:rPr>
              <a:t> != nil &amp;&amp; </a:t>
            </a:r>
            <a:r>
              <a:rPr lang="en-US" sz="1000" dirty="0" err="1">
                <a:solidFill>
                  <a:schemeClr val="tx1"/>
                </a:solidFill>
                <a:latin typeface="Consolas" panose="020B0609020204030204" pitchFamily="49" charset="0"/>
              </a:rPr>
              <a:t>hcnEndpoint.HostComputeNetwork</a:t>
            </a:r>
            <a:r>
              <a:rPr lang="en-US" sz="1000" dirty="0">
                <a:solidFill>
                  <a:schemeClr val="tx1"/>
                </a:solidFill>
                <a:latin typeface="Consolas" panose="020B0609020204030204" pitchFamily="49" charset="0"/>
              </a:rPr>
              <a:t> == </a:t>
            </a:r>
            <a:r>
              <a:rPr lang="en-US" sz="1000" dirty="0" err="1">
                <a:solidFill>
                  <a:schemeClr val="tx1"/>
                </a:solidFill>
                <a:latin typeface="Consolas" panose="020B0609020204030204" pitchFamily="49" charset="0"/>
              </a:rPr>
              <a:t>expectedNetworkId</a:t>
            </a:r>
            <a:r>
              <a:rPr lang="en-US" sz="1000" dirty="0">
                <a:solidFill>
                  <a:schemeClr val="tx1"/>
                </a:solidFill>
                <a:latin typeface="Consolas" panose="020B0609020204030204" pitchFamily="49" charset="0"/>
              </a:rPr>
              <a:t> { </a:t>
            </a:r>
          </a:p>
          <a:p>
            <a:r>
              <a:rPr lang="en-US" sz="1000" dirty="0">
                <a:solidFill>
                  <a:schemeClr val="tx1"/>
                </a:solidFill>
                <a:latin typeface="Consolas" panose="020B0609020204030204" pitchFamily="49" charset="0"/>
              </a:rPr>
              <a:t>		</a:t>
            </a:r>
            <a:r>
              <a:rPr lang="en-US" sz="1000" dirty="0" err="1">
                <a:solidFill>
                  <a:schemeClr val="tx1"/>
                </a:solidFill>
                <a:latin typeface="Consolas" panose="020B0609020204030204" pitchFamily="49" charset="0"/>
              </a:rPr>
              <a:t>createEndpoint</a:t>
            </a:r>
            <a:r>
              <a:rPr lang="en-US" sz="1000" dirty="0">
                <a:solidFill>
                  <a:schemeClr val="tx1"/>
                </a:solidFill>
                <a:latin typeface="Consolas" panose="020B0609020204030204" pitchFamily="49" charset="0"/>
              </a:rPr>
              <a:t> = false </a:t>
            </a:r>
          </a:p>
          <a:p>
            <a:r>
              <a:rPr lang="en-US" sz="1000" dirty="0">
                <a:solidFill>
                  <a:schemeClr val="tx1"/>
                </a:solidFill>
                <a:latin typeface="Consolas" panose="020B0609020204030204" pitchFamily="49" charset="0"/>
              </a:rPr>
              <a:t>	} </a:t>
            </a:r>
          </a:p>
          <a:p>
            <a:r>
              <a:rPr lang="en-US" sz="1000" dirty="0">
                <a:solidFill>
                  <a:schemeClr val="tx1"/>
                </a:solidFill>
                <a:latin typeface="Consolas" panose="020B0609020204030204" pitchFamily="49" charset="0"/>
              </a:rPr>
              <a:t>	if </a:t>
            </a:r>
            <a:r>
              <a:rPr lang="en-US" sz="1000" dirty="0" err="1">
                <a:solidFill>
                  <a:schemeClr val="tx1"/>
                </a:solidFill>
                <a:latin typeface="Consolas" panose="020B0609020204030204" pitchFamily="49" charset="0"/>
              </a:rPr>
              <a:t>createEndpoint</a:t>
            </a:r>
            <a:r>
              <a:rPr lang="en-US" sz="1000" dirty="0">
                <a:solidFill>
                  <a:schemeClr val="tx1"/>
                </a:solidFill>
                <a:latin typeface="Consolas" panose="020B0609020204030204" pitchFamily="49" charset="0"/>
              </a:rPr>
              <a:t> { </a:t>
            </a:r>
          </a:p>
          <a:p>
            <a:r>
              <a:rPr lang="en-US" sz="1000" dirty="0">
                <a:solidFill>
                  <a:schemeClr val="tx1"/>
                </a:solidFill>
                <a:latin typeface="Consolas" panose="020B0609020204030204" pitchFamily="49" charset="0"/>
              </a:rPr>
              <a:t>		if </a:t>
            </a:r>
            <a:r>
              <a:rPr lang="en-US" sz="1000" dirty="0" err="1">
                <a:solidFill>
                  <a:schemeClr val="tx1"/>
                </a:solidFill>
                <a:latin typeface="Consolas" panose="020B0609020204030204" pitchFamily="49" charset="0"/>
              </a:rPr>
              <a:t>hcnEndpoint</a:t>
            </a:r>
            <a:r>
              <a:rPr lang="en-US" sz="1000" dirty="0">
                <a:solidFill>
                  <a:schemeClr val="tx1"/>
                </a:solidFill>
                <a:latin typeface="Consolas" panose="020B0609020204030204" pitchFamily="49" charset="0"/>
              </a:rPr>
              <a:t>, err = </a:t>
            </a:r>
            <a:r>
              <a:rPr lang="en-US" sz="1000" dirty="0" err="1">
                <a:solidFill>
                  <a:schemeClr val="tx1"/>
                </a:solidFill>
                <a:latin typeface="Consolas" panose="020B0609020204030204" pitchFamily="49" charset="0"/>
              </a:rPr>
              <a:t>makeEndpoint</a:t>
            </a:r>
            <a:r>
              <a:rPr lang="en-US" sz="1000" dirty="0">
                <a:solidFill>
                  <a:schemeClr val="tx1"/>
                </a:solidFill>
                <a:latin typeface="Consolas" panose="020B0609020204030204" pitchFamily="49" charset="0"/>
              </a:rPr>
              <a:t>(); err != nil { </a:t>
            </a:r>
          </a:p>
          <a:p>
            <a:r>
              <a:rPr lang="en-US" sz="1000" dirty="0">
                <a:solidFill>
                  <a:schemeClr val="tx1"/>
                </a:solidFill>
                <a:latin typeface="Consolas" panose="020B0609020204030204" pitchFamily="49" charset="0"/>
              </a:rPr>
              <a:t>			return nil</a:t>
            </a:r>
          </a:p>
          <a:p>
            <a:r>
              <a:rPr lang="en-US" sz="1000" dirty="0">
                <a:solidFill>
                  <a:schemeClr val="tx1"/>
                </a:solidFill>
                <a:latin typeface="Consolas" panose="020B0609020204030204" pitchFamily="49" charset="0"/>
              </a:rPr>
              <a:t>		} </a:t>
            </a:r>
          </a:p>
          <a:p>
            <a:r>
              <a:rPr lang="en-US" sz="1000" dirty="0">
                <a:solidFill>
                  <a:schemeClr val="tx1"/>
                </a:solidFill>
                <a:latin typeface="Consolas" panose="020B0609020204030204" pitchFamily="49" charset="0"/>
              </a:rPr>
              <a:t>		if </a:t>
            </a:r>
            <a:r>
              <a:rPr lang="en-US" sz="1000" dirty="0" err="1">
                <a:solidFill>
                  <a:schemeClr val="tx1"/>
                </a:solidFill>
                <a:latin typeface="Consolas" panose="020B0609020204030204" pitchFamily="49" charset="0"/>
              </a:rPr>
              <a:t>hcnEndpoint</a:t>
            </a:r>
            <a:r>
              <a:rPr lang="en-US" sz="1000" dirty="0">
                <a:solidFill>
                  <a:schemeClr val="tx1"/>
                </a:solidFill>
                <a:latin typeface="Consolas" panose="020B0609020204030204" pitchFamily="49" charset="0"/>
              </a:rPr>
              <a:t>, err = </a:t>
            </a:r>
            <a:r>
              <a:rPr lang="en-US" sz="1000" dirty="0" err="1">
                <a:solidFill>
                  <a:schemeClr val="tx1"/>
                </a:solidFill>
                <a:latin typeface="Consolas" panose="020B0609020204030204" pitchFamily="49" charset="0"/>
              </a:rPr>
              <a:t>hcnEndpoint.Create</a:t>
            </a:r>
            <a:r>
              <a:rPr lang="en-US" sz="1000" dirty="0">
                <a:solidFill>
                  <a:schemeClr val="tx1"/>
                </a:solidFill>
                <a:latin typeface="Consolas" panose="020B0609020204030204" pitchFamily="49" charset="0"/>
              </a:rPr>
              <a:t>(); err != nil { </a:t>
            </a:r>
          </a:p>
          <a:p>
            <a:r>
              <a:rPr lang="en-US" sz="1000" dirty="0">
                <a:solidFill>
                  <a:schemeClr val="tx1"/>
                </a:solidFill>
                <a:latin typeface="Consolas" panose="020B0609020204030204" pitchFamily="49" charset="0"/>
              </a:rPr>
              <a:t>            			return nil } </a:t>
            </a:r>
          </a:p>
          <a:p>
            <a:r>
              <a:rPr lang="en-US" sz="1000" dirty="0">
                <a:solidFill>
                  <a:schemeClr val="tx1"/>
                </a:solidFill>
                <a:latin typeface="Consolas" panose="020B0609020204030204" pitchFamily="49" charset="0"/>
              </a:rPr>
              <a:t>		} </a:t>
            </a:r>
          </a:p>
          <a:p>
            <a:r>
              <a:rPr lang="en-US" sz="1000" dirty="0">
                <a:solidFill>
                  <a:schemeClr val="tx1"/>
                </a:solidFill>
                <a:latin typeface="Consolas" panose="020B0609020204030204" pitchFamily="49" charset="0"/>
              </a:rPr>
              <a:t>	</a:t>
            </a:r>
            <a:r>
              <a:rPr lang="en-US" sz="1000" dirty="0" err="1">
                <a:solidFill>
                  <a:schemeClr val="tx1"/>
                </a:solidFill>
                <a:latin typeface="Consolas" panose="020B0609020204030204" pitchFamily="49" charset="0"/>
              </a:rPr>
              <a:t>hcn.AddNamespaceEndpoint</a:t>
            </a:r>
            <a:r>
              <a:rPr lang="en-US" sz="1000" dirty="0">
                <a:solidFill>
                  <a:schemeClr val="tx1"/>
                </a:solidFill>
                <a:latin typeface="Consolas" panose="020B0609020204030204" pitchFamily="49" charset="0"/>
              </a:rPr>
              <a:t>(</a:t>
            </a:r>
            <a:r>
              <a:rPr lang="en-US" sz="1000" dirty="0" err="1">
                <a:solidFill>
                  <a:schemeClr val="tx1"/>
                </a:solidFill>
                <a:latin typeface="Consolas" panose="020B0609020204030204" pitchFamily="49" charset="0"/>
              </a:rPr>
              <a:t>hcnEndpoint.Id</a:t>
            </a:r>
            <a:r>
              <a:rPr lang="en-US" sz="1000" dirty="0">
                <a:solidFill>
                  <a:schemeClr val="tx1"/>
                </a:solidFill>
                <a:latin typeface="Consolas" panose="020B0609020204030204" pitchFamily="49" charset="0"/>
              </a:rPr>
              <a:t>, namespace) </a:t>
            </a:r>
          </a:p>
          <a:p>
            <a:r>
              <a:rPr lang="en-US" sz="1000" dirty="0">
                <a:solidFill>
                  <a:schemeClr val="tx1"/>
                </a:solidFill>
                <a:latin typeface="Consolas" panose="020B0609020204030204" pitchFamily="49" charset="0"/>
              </a:rPr>
              <a:t>	return </a:t>
            </a:r>
            <a:r>
              <a:rPr lang="en-US" sz="1000" dirty="0" err="1">
                <a:solidFill>
                  <a:schemeClr val="tx1"/>
                </a:solidFill>
                <a:latin typeface="Consolas" panose="020B0609020204030204" pitchFamily="49" charset="0"/>
              </a:rPr>
              <a:t>hcnEndpoint</a:t>
            </a:r>
            <a:r>
              <a:rPr lang="en-US" sz="1000" dirty="0">
                <a:solidFill>
                  <a:schemeClr val="tx1"/>
                </a:solidFill>
                <a:latin typeface="Consolas" panose="020B0609020204030204" pitchFamily="49" charset="0"/>
              </a:rPr>
              <a:t>, nil </a:t>
            </a:r>
          </a:p>
          <a:p>
            <a:r>
              <a:rPr lang="en-US" sz="1000" dirty="0">
                <a:solidFill>
                  <a:schemeClr val="tx1"/>
                </a:solidFill>
                <a:latin typeface="Consolas" panose="020B0609020204030204" pitchFamily="49" charset="0"/>
              </a:rPr>
              <a:t>} </a:t>
            </a:r>
          </a:p>
          <a:p>
            <a:r>
              <a:rPr lang="en-US" sz="1000" b="1" dirty="0">
                <a:solidFill>
                  <a:schemeClr val="tx1"/>
                </a:solidFill>
                <a:latin typeface="Consolas" panose="020B0609020204030204" pitchFamily="49" charset="0"/>
              </a:rPr>
              <a:t>Delete Endpoint :</a:t>
            </a:r>
          </a:p>
          <a:p>
            <a:r>
              <a:rPr lang="en-US" sz="1000" dirty="0" err="1">
                <a:solidFill>
                  <a:schemeClr val="tx1"/>
                </a:solidFill>
                <a:latin typeface="Consolas" panose="020B0609020204030204" pitchFamily="49" charset="0"/>
              </a:rPr>
              <a:t>func</a:t>
            </a:r>
            <a:r>
              <a:rPr lang="en-US" sz="1000" dirty="0">
                <a:solidFill>
                  <a:schemeClr val="tx1"/>
                </a:solidFill>
                <a:latin typeface="Consolas" panose="020B0609020204030204" pitchFamily="49" charset="0"/>
              </a:rPr>
              <a:t> </a:t>
            </a:r>
            <a:r>
              <a:rPr lang="en-US" sz="1000" dirty="0" err="1">
                <a:solidFill>
                  <a:schemeClr val="tx1"/>
                </a:solidFill>
                <a:latin typeface="Consolas" panose="020B0609020204030204" pitchFamily="49" charset="0"/>
              </a:rPr>
              <a:t>RemoveHcnEndpoint</a:t>
            </a:r>
            <a:r>
              <a:rPr lang="en-US" sz="1000" dirty="0">
                <a:solidFill>
                  <a:schemeClr val="tx1"/>
                </a:solidFill>
                <a:latin typeface="Consolas" panose="020B0609020204030204" pitchFamily="49" charset="0"/>
              </a:rPr>
              <a:t>(</a:t>
            </a:r>
            <a:r>
              <a:rPr lang="en-US" sz="1000" dirty="0" err="1">
                <a:solidFill>
                  <a:schemeClr val="tx1"/>
                </a:solidFill>
                <a:latin typeface="Consolas" panose="020B0609020204030204" pitchFamily="49" charset="0"/>
              </a:rPr>
              <a:t>epName</a:t>
            </a:r>
            <a:r>
              <a:rPr lang="en-US" sz="1000" dirty="0">
                <a:solidFill>
                  <a:schemeClr val="tx1"/>
                </a:solidFill>
                <a:latin typeface="Consolas" panose="020B0609020204030204" pitchFamily="49" charset="0"/>
              </a:rPr>
              <a:t> string) error { </a:t>
            </a:r>
          </a:p>
          <a:p>
            <a:r>
              <a:rPr lang="en-US" sz="1000" dirty="0">
                <a:solidFill>
                  <a:schemeClr val="tx1"/>
                </a:solidFill>
                <a:latin typeface="Consolas" panose="020B0609020204030204" pitchFamily="49" charset="0"/>
              </a:rPr>
              <a:t>	</a:t>
            </a:r>
            <a:r>
              <a:rPr lang="en-US" sz="1000" dirty="0" err="1">
                <a:solidFill>
                  <a:schemeClr val="tx1"/>
                </a:solidFill>
                <a:latin typeface="Consolas" panose="020B0609020204030204" pitchFamily="49" charset="0"/>
              </a:rPr>
              <a:t>hcnEndpoint</a:t>
            </a:r>
            <a:r>
              <a:rPr lang="en-US" sz="1000" dirty="0">
                <a:solidFill>
                  <a:schemeClr val="tx1"/>
                </a:solidFill>
                <a:latin typeface="Consolas" panose="020B0609020204030204" pitchFamily="49" charset="0"/>
              </a:rPr>
              <a:t>, err := </a:t>
            </a:r>
            <a:r>
              <a:rPr lang="en-US" sz="1000" dirty="0" err="1">
                <a:solidFill>
                  <a:schemeClr val="tx1"/>
                </a:solidFill>
                <a:latin typeface="Consolas" panose="020B0609020204030204" pitchFamily="49" charset="0"/>
              </a:rPr>
              <a:t>hcn.GetEndpointByName</a:t>
            </a:r>
            <a:r>
              <a:rPr lang="en-US" sz="1000" dirty="0">
                <a:solidFill>
                  <a:schemeClr val="tx1"/>
                </a:solidFill>
                <a:latin typeface="Consolas" panose="020B0609020204030204" pitchFamily="49" charset="0"/>
              </a:rPr>
              <a:t>(</a:t>
            </a:r>
            <a:r>
              <a:rPr lang="en-US" sz="1000" dirty="0" err="1">
                <a:solidFill>
                  <a:schemeClr val="tx1"/>
                </a:solidFill>
                <a:latin typeface="Consolas" panose="020B0609020204030204" pitchFamily="49" charset="0"/>
              </a:rPr>
              <a:t>epName</a:t>
            </a:r>
            <a:r>
              <a:rPr lang="en-US" sz="1000" dirty="0">
                <a:solidFill>
                  <a:schemeClr val="tx1"/>
                </a:solidFill>
                <a:latin typeface="Consolas" panose="020B0609020204030204" pitchFamily="49" charset="0"/>
              </a:rPr>
              <a:t>) </a:t>
            </a:r>
          </a:p>
          <a:p>
            <a:r>
              <a:rPr lang="en-US" sz="1000" dirty="0">
                <a:solidFill>
                  <a:schemeClr val="tx1"/>
                </a:solidFill>
                <a:latin typeface="Consolas" panose="020B0609020204030204" pitchFamily="49" charset="0"/>
              </a:rPr>
              <a:t>	if err != nil { </a:t>
            </a:r>
          </a:p>
          <a:p>
            <a:r>
              <a:rPr lang="en-US" sz="1000" dirty="0">
                <a:solidFill>
                  <a:schemeClr val="tx1"/>
                </a:solidFill>
                <a:latin typeface="Consolas" panose="020B0609020204030204" pitchFamily="49" charset="0"/>
              </a:rPr>
              <a:t>		return err </a:t>
            </a:r>
          </a:p>
          <a:p>
            <a:r>
              <a:rPr lang="en-US" sz="1000" dirty="0">
                <a:solidFill>
                  <a:schemeClr val="tx1"/>
                </a:solidFill>
                <a:latin typeface="Consolas" panose="020B0609020204030204" pitchFamily="49" charset="0"/>
              </a:rPr>
              <a:t>	} </a:t>
            </a:r>
          </a:p>
          <a:p>
            <a:r>
              <a:rPr lang="en-US" sz="1000" dirty="0">
                <a:solidFill>
                  <a:schemeClr val="tx1"/>
                </a:solidFill>
                <a:latin typeface="Consolas" panose="020B0609020204030204" pitchFamily="49" charset="0"/>
              </a:rPr>
              <a:t>	if </a:t>
            </a:r>
            <a:r>
              <a:rPr lang="en-US" sz="1000" dirty="0" err="1">
                <a:solidFill>
                  <a:schemeClr val="tx1"/>
                </a:solidFill>
                <a:latin typeface="Consolas" panose="020B0609020204030204" pitchFamily="49" charset="0"/>
              </a:rPr>
              <a:t>hcnEndpoint</a:t>
            </a:r>
            <a:r>
              <a:rPr lang="en-US" sz="1000" dirty="0">
                <a:solidFill>
                  <a:schemeClr val="tx1"/>
                </a:solidFill>
                <a:latin typeface="Consolas" panose="020B0609020204030204" pitchFamily="49" charset="0"/>
              </a:rPr>
              <a:t> != nil { </a:t>
            </a:r>
          </a:p>
          <a:p>
            <a:r>
              <a:rPr lang="en-US" sz="1000" dirty="0">
                <a:solidFill>
                  <a:schemeClr val="tx1"/>
                </a:solidFill>
                <a:latin typeface="Consolas" panose="020B0609020204030204" pitchFamily="49" charset="0"/>
              </a:rPr>
              <a:t>		</a:t>
            </a:r>
            <a:r>
              <a:rPr lang="en-US" sz="1000" dirty="0" err="1">
                <a:solidFill>
                  <a:schemeClr val="tx1"/>
                </a:solidFill>
                <a:latin typeface="Consolas" panose="020B0609020204030204" pitchFamily="49" charset="0"/>
              </a:rPr>
              <a:t>hcnEndpoint</a:t>
            </a:r>
            <a:r>
              <a:rPr lang="en-US" sz="1000" dirty="0">
                <a:solidFill>
                  <a:schemeClr val="tx1"/>
                </a:solidFill>
                <a:latin typeface="Consolas" panose="020B0609020204030204" pitchFamily="49" charset="0"/>
              </a:rPr>
              <a:t>, err = </a:t>
            </a:r>
            <a:r>
              <a:rPr lang="en-US" sz="1000" dirty="0" err="1">
                <a:solidFill>
                  <a:schemeClr val="tx1"/>
                </a:solidFill>
                <a:latin typeface="Consolas" panose="020B0609020204030204" pitchFamily="49" charset="0"/>
              </a:rPr>
              <a:t>hcnEndpoint.Delete</a:t>
            </a:r>
            <a:r>
              <a:rPr lang="en-US" sz="1000" dirty="0">
                <a:solidFill>
                  <a:schemeClr val="tx1"/>
                </a:solidFill>
                <a:latin typeface="Consolas" panose="020B0609020204030204" pitchFamily="49" charset="0"/>
              </a:rPr>
              <a:t>() </a:t>
            </a:r>
          </a:p>
          <a:p>
            <a:r>
              <a:rPr lang="en-US" sz="1000" dirty="0">
                <a:solidFill>
                  <a:schemeClr val="tx1"/>
                </a:solidFill>
                <a:latin typeface="Consolas" panose="020B0609020204030204" pitchFamily="49" charset="0"/>
              </a:rPr>
              <a:t>		if err != nil { </a:t>
            </a:r>
          </a:p>
          <a:p>
            <a:r>
              <a:rPr lang="en-US" sz="1000" dirty="0">
                <a:solidFill>
                  <a:schemeClr val="tx1"/>
                </a:solidFill>
                <a:latin typeface="Consolas" panose="020B0609020204030204" pitchFamily="49" charset="0"/>
              </a:rPr>
              <a:t>			return err</a:t>
            </a:r>
          </a:p>
          <a:p>
            <a:r>
              <a:rPr lang="en-US" sz="1000" dirty="0">
                <a:solidFill>
                  <a:schemeClr val="tx1"/>
                </a:solidFill>
                <a:latin typeface="Consolas" panose="020B0609020204030204" pitchFamily="49" charset="0"/>
              </a:rPr>
              <a:t>		} </a:t>
            </a:r>
          </a:p>
          <a:p>
            <a:r>
              <a:rPr lang="en-US" sz="1000" dirty="0">
                <a:solidFill>
                  <a:schemeClr val="tx1"/>
                </a:solidFill>
                <a:latin typeface="Consolas" panose="020B0609020204030204" pitchFamily="49" charset="0"/>
              </a:rPr>
              <a:t>	} </a:t>
            </a:r>
          </a:p>
          <a:p>
            <a:r>
              <a:rPr lang="en-US" sz="1000" dirty="0">
                <a:solidFill>
                  <a:schemeClr val="tx1"/>
                </a:solidFill>
                <a:latin typeface="Consolas" panose="020B0609020204030204" pitchFamily="49" charset="0"/>
              </a:rPr>
              <a:t>	return nil </a:t>
            </a:r>
          </a:p>
          <a:p>
            <a:r>
              <a:rPr lang="en-US" sz="1000" dirty="0">
                <a:solidFill>
                  <a:schemeClr val="tx1"/>
                </a:solidFill>
                <a:latin typeface="Consolas" panose="020B0609020204030204" pitchFamily="49" charset="0"/>
              </a:rPr>
              <a:t>}</a:t>
            </a:r>
          </a:p>
        </p:txBody>
      </p:sp>
      <p:sp>
        <p:nvSpPr>
          <p:cNvPr id="7" name="Rectangle 6">
            <a:extLst>
              <a:ext uri="{FF2B5EF4-FFF2-40B4-BE49-F238E27FC236}">
                <a16:creationId xmlns:a16="http://schemas.microsoft.com/office/drawing/2014/main" xmlns="" id="{9D95FB7C-F406-499D-868F-FFF387349B67}"/>
              </a:ext>
            </a:extLst>
          </p:cNvPr>
          <p:cNvSpPr/>
          <p:nvPr/>
        </p:nvSpPr>
        <p:spPr>
          <a:xfrm>
            <a:off x="5201932" y="1497130"/>
            <a:ext cx="6625481" cy="5110190"/>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Consolas" panose="020B0609020204030204" pitchFamily="49" charset="0"/>
              </a:rPr>
              <a:t>import "github.com/Microsoft/</a:t>
            </a:r>
            <a:r>
              <a:rPr lang="en-US" sz="1200" dirty="0" err="1">
                <a:solidFill>
                  <a:schemeClr val="tx1"/>
                </a:solidFill>
                <a:latin typeface="Consolas" panose="020B0609020204030204" pitchFamily="49" charset="0"/>
              </a:rPr>
              <a:t>hcsshim</a:t>
            </a:r>
            <a:r>
              <a:rPr lang="en-US" sz="1200" dirty="0">
                <a:solidFill>
                  <a:schemeClr val="tx1"/>
                </a:solidFill>
                <a:latin typeface="Consolas" panose="020B0609020204030204" pitchFamily="49" charset="0"/>
              </a:rPr>
              <a:t>/</a:t>
            </a:r>
            <a:r>
              <a:rPr lang="en-US" sz="1200" dirty="0" err="1">
                <a:solidFill>
                  <a:schemeClr val="tx1"/>
                </a:solidFill>
                <a:latin typeface="Consolas" panose="020B0609020204030204" pitchFamily="49" charset="0"/>
              </a:rPr>
              <a:t>hcn</a:t>
            </a:r>
            <a:r>
              <a:rPr lang="en-US" sz="1200" dirty="0">
                <a:solidFill>
                  <a:schemeClr val="tx1"/>
                </a:solidFill>
                <a:latin typeface="Consolas" panose="020B0609020204030204" pitchFamily="49" charset="0"/>
              </a:rPr>
              <a:t>"</a:t>
            </a:r>
            <a:endParaRPr lang="en-US" sz="1200" b="1" dirty="0">
              <a:solidFill>
                <a:schemeClr val="tx1"/>
              </a:solidFill>
              <a:latin typeface="Consolas" panose="020B0609020204030204" pitchFamily="49" charset="0"/>
            </a:endParaRPr>
          </a:p>
          <a:p>
            <a:r>
              <a:rPr lang="en-US" sz="1200" b="1" dirty="0">
                <a:solidFill>
                  <a:schemeClr val="tx1"/>
                </a:solidFill>
                <a:latin typeface="Consolas" panose="020B0609020204030204" pitchFamily="49" charset="0"/>
              </a:rPr>
              <a:t>Create </a:t>
            </a:r>
            <a:r>
              <a:rPr lang="en-US" sz="1200" b="1" dirty="0" err="1">
                <a:solidFill>
                  <a:schemeClr val="tx1"/>
                </a:solidFill>
                <a:latin typeface="Consolas" panose="020B0609020204030204" pitchFamily="49" charset="0"/>
              </a:rPr>
              <a:t>LoadBalancer</a:t>
            </a:r>
            <a:r>
              <a:rPr lang="en-US" sz="1200" b="1" dirty="0">
                <a:solidFill>
                  <a:schemeClr val="tx1"/>
                </a:solidFill>
                <a:latin typeface="Consolas" panose="020B0609020204030204" pitchFamily="49" charset="0"/>
              </a:rPr>
              <a:t> :</a:t>
            </a:r>
          </a:p>
          <a:p>
            <a:r>
              <a:rPr lang="en-US" sz="1200" dirty="0" err="1">
                <a:solidFill>
                  <a:schemeClr val="tx1"/>
                </a:solidFill>
                <a:latin typeface="Consolas" panose="020B0609020204030204" pitchFamily="49" charset="0"/>
              </a:rPr>
              <a:t>func</a:t>
            </a:r>
            <a:r>
              <a:rPr lang="en-US" sz="1200" dirty="0">
                <a:solidFill>
                  <a:schemeClr val="tx1"/>
                </a:solidFill>
                <a:latin typeface="Consolas" panose="020B0609020204030204" pitchFamily="49" charset="0"/>
              </a:rPr>
              <a:t> (</a:t>
            </a:r>
            <a:r>
              <a:rPr lang="en-US" sz="1200" dirty="0" err="1">
                <a:solidFill>
                  <a:schemeClr val="tx1"/>
                </a:solidFill>
                <a:latin typeface="Consolas" panose="020B0609020204030204" pitchFamily="49" charset="0"/>
              </a:rPr>
              <a:t>loadBalancer</a:t>
            </a:r>
            <a:r>
              <a:rPr lang="en-US" sz="1200" dirty="0">
                <a:solidFill>
                  <a:schemeClr val="tx1"/>
                </a:solidFill>
                <a:latin typeface="Consolas" panose="020B0609020204030204" pitchFamily="49" charset="0"/>
              </a:rPr>
              <a:t> *</a:t>
            </a:r>
            <a:r>
              <a:rPr lang="en-US" sz="1200" dirty="0" err="1">
                <a:solidFill>
                  <a:schemeClr val="tx1"/>
                </a:solidFill>
                <a:latin typeface="Consolas" panose="020B0609020204030204" pitchFamily="49" charset="0"/>
              </a:rPr>
              <a:t>HostComputeLoadBalancer</a:t>
            </a:r>
            <a:r>
              <a:rPr lang="en-US" sz="1200" dirty="0">
                <a:solidFill>
                  <a:schemeClr val="tx1"/>
                </a:solidFill>
                <a:latin typeface="Consolas" panose="020B0609020204030204" pitchFamily="49" charset="0"/>
              </a:rPr>
              <a:t>) Create() (*</a:t>
            </a:r>
            <a:r>
              <a:rPr lang="en-US" sz="1200" dirty="0" err="1">
                <a:solidFill>
                  <a:schemeClr val="tx1"/>
                </a:solidFill>
                <a:latin typeface="Consolas" panose="020B0609020204030204" pitchFamily="49" charset="0"/>
              </a:rPr>
              <a:t>HostComputeLoadBalancer</a:t>
            </a:r>
            <a:r>
              <a:rPr lang="en-US" sz="1200" dirty="0">
                <a:solidFill>
                  <a:schemeClr val="tx1"/>
                </a:solidFill>
                <a:latin typeface="Consolas" panose="020B0609020204030204" pitchFamily="49" charset="0"/>
              </a:rPr>
              <a:t>, error) {</a:t>
            </a:r>
          </a:p>
          <a:p>
            <a:r>
              <a:rPr lang="en-US" sz="1200" dirty="0">
                <a:solidFill>
                  <a:schemeClr val="tx1"/>
                </a:solidFill>
                <a:latin typeface="Consolas" panose="020B0609020204030204" pitchFamily="49" charset="0"/>
              </a:rPr>
              <a:t>	</a:t>
            </a:r>
            <a:r>
              <a:rPr lang="en-US" sz="1200" dirty="0" err="1">
                <a:solidFill>
                  <a:schemeClr val="tx1"/>
                </a:solidFill>
                <a:latin typeface="Consolas" panose="020B0609020204030204" pitchFamily="49" charset="0"/>
              </a:rPr>
              <a:t>jsonString</a:t>
            </a:r>
            <a:r>
              <a:rPr lang="en-US" sz="1200" dirty="0">
                <a:solidFill>
                  <a:schemeClr val="tx1"/>
                </a:solidFill>
                <a:latin typeface="Consolas" panose="020B0609020204030204" pitchFamily="49" charset="0"/>
              </a:rPr>
              <a:t>, err := </a:t>
            </a:r>
            <a:r>
              <a:rPr lang="en-US" sz="1200" dirty="0" err="1">
                <a:solidFill>
                  <a:schemeClr val="tx1"/>
                </a:solidFill>
                <a:latin typeface="Consolas" panose="020B0609020204030204" pitchFamily="49" charset="0"/>
              </a:rPr>
              <a:t>json.Marshal</a:t>
            </a:r>
            <a:r>
              <a:rPr lang="en-US" sz="1200" dirty="0">
                <a:solidFill>
                  <a:schemeClr val="tx1"/>
                </a:solidFill>
                <a:latin typeface="Consolas" panose="020B0609020204030204" pitchFamily="49" charset="0"/>
              </a:rPr>
              <a:t>(</a:t>
            </a:r>
            <a:r>
              <a:rPr lang="en-US" sz="1200" dirty="0" err="1">
                <a:solidFill>
                  <a:schemeClr val="tx1"/>
                </a:solidFill>
                <a:latin typeface="Consolas" panose="020B0609020204030204" pitchFamily="49" charset="0"/>
              </a:rPr>
              <a:t>loadBalancer</a:t>
            </a:r>
            <a:r>
              <a:rPr lang="en-US" sz="1200" dirty="0">
                <a:solidFill>
                  <a:schemeClr val="tx1"/>
                </a:solidFill>
                <a:latin typeface="Consolas" panose="020B0609020204030204" pitchFamily="49" charset="0"/>
              </a:rPr>
              <a:t>)</a:t>
            </a:r>
          </a:p>
          <a:p>
            <a:r>
              <a:rPr lang="en-US" sz="1200" dirty="0">
                <a:solidFill>
                  <a:schemeClr val="tx1"/>
                </a:solidFill>
                <a:latin typeface="Consolas" panose="020B0609020204030204" pitchFamily="49" charset="0"/>
              </a:rPr>
              <a:t>	if err != nil {</a:t>
            </a:r>
          </a:p>
          <a:p>
            <a:r>
              <a:rPr lang="en-US" sz="1200" dirty="0">
                <a:solidFill>
                  <a:schemeClr val="tx1"/>
                </a:solidFill>
                <a:latin typeface="Consolas" panose="020B0609020204030204" pitchFamily="49" charset="0"/>
              </a:rPr>
              <a:t>		return nil, err</a:t>
            </a:r>
          </a:p>
          <a:p>
            <a:r>
              <a:rPr lang="en-US" sz="1200" dirty="0">
                <a:solidFill>
                  <a:schemeClr val="tx1"/>
                </a:solidFill>
                <a:latin typeface="Consolas" panose="020B0609020204030204" pitchFamily="49" charset="0"/>
              </a:rPr>
              <a:t>	}</a:t>
            </a:r>
          </a:p>
          <a:p>
            <a:r>
              <a:rPr lang="en-US" sz="1200" dirty="0">
                <a:solidFill>
                  <a:schemeClr val="tx1"/>
                </a:solidFill>
                <a:latin typeface="Consolas" panose="020B0609020204030204" pitchFamily="49" charset="0"/>
              </a:rPr>
              <a:t>	</a:t>
            </a:r>
            <a:r>
              <a:rPr lang="en-US" sz="1200" dirty="0" err="1">
                <a:solidFill>
                  <a:schemeClr val="tx1"/>
                </a:solidFill>
                <a:latin typeface="Consolas" panose="020B0609020204030204" pitchFamily="49" charset="0"/>
              </a:rPr>
              <a:t>loadBalancer</a:t>
            </a:r>
            <a:r>
              <a:rPr lang="en-US" sz="1200" dirty="0">
                <a:solidFill>
                  <a:schemeClr val="tx1"/>
                </a:solidFill>
                <a:latin typeface="Consolas" panose="020B0609020204030204" pitchFamily="49" charset="0"/>
              </a:rPr>
              <a:t>, </a:t>
            </a:r>
            <a:r>
              <a:rPr lang="en-US" sz="1200" dirty="0" err="1">
                <a:solidFill>
                  <a:schemeClr val="tx1"/>
                </a:solidFill>
                <a:latin typeface="Consolas" panose="020B0609020204030204" pitchFamily="49" charset="0"/>
              </a:rPr>
              <a:t>hcnErr</a:t>
            </a:r>
            <a:r>
              <a:rPr lang="en-US" sz="1200" dirty="0">
                <a:solidFill>
                  <a:schemeClr val="tx1"/>
                </a:solidFill>
                <a:latin typeface="Consolas" panose="020B0609020204030204" pitchFamily="49" charset="0"/>
              </a:rPr>
              <a:t> := </a:t>
            </a:r>
            <a:r>
              <a:rPr lang="en-US" sz="1200" dirty="0" err="1">
                <a:solidFill>
                  <a:schemeClr val="tx1"/>
                </a:solidFill>
                <a:latin typeface="Consolas" panose="020B0609020204030204" pitchFamily="49" charset="0"/>
              </a:rPr>
              <a:t>createLoadBalancer</a:t>
            </a:r>
            <a:r>
              <a:rPr lang="en-US" sz="1200" dirty="0">
                <a:solidFill>
                  <a:schemeClr val="tx1"/>
                </a:solidFill>
                <a:latin typeface="Consolas" panose="020B0609020204030204" pitchFamily="49" charset="0"/>
              </a:rPr>
              <a:t>(string(</a:t>
            </a:r>
            <a:r>
              <a:rPr lang="en-US" sz="1200" dirty="0" err="1">
                <a:solidFill>
                  <a:schemeClr val="tx1"/>
                </a:solidFill>
                <a:latin typeface="Consolas" panose="020B0609020204030204" pitchFamily="49" charset="0"/>
              </a:rPr>
              <a:t>jsonString</a:t>
            </a:r>
            <a:r>
              <a:rPr lang="en-US" sz="1200" dirty="0">
                <a:solidFill>
                  <a:schemeClr val="tx1"/>
                </a:solidFill>
                <a:latin typeface="Consolas" panose="020B0609020204030204" pitchFamily="49" charset="0"/>
              </a:rPr>
              <a:t>))</a:t>
            </a:r>
          </a:p>
          <a:p>
            <a:r>
              <a:rPr lang="en-US" sz="1200" dirty="0">
                <a:solidFill>
                  <a:schemeClr val="tx1"/>
                </a:solidFill>
                <a:latin typeface="Consolas" panose="020B0609020204030204" pitchFamily="49" charset="0"/>
              </a:rPr>
              <a:t>	if </a:t>
            </a:r>
            <a:r>
              <a:rPr lang="en-US" sz="1200" dirty="0" err="1">
                <a:solidFill>
                  <a:schemeClr val="tx1"/>
                </a:solidFill>
                <a:latin typeface="Consolas" panose="020B0609020204030204" pitchFamily="49" charset="0"/>
              </a:rPr>
              <a:t>hcnErr</a:t>
            </a:r>
            <a:r>
              <a:rPr lang="en-US" sz="1200" dirty="0">
                <a:solidFill>
                  <a:schemeClr val="tx1"/>
                </a:solidFill>
                <a:latin typeface="Consolas" panose="020B0609020204030204" pitchFamily="49" charset="0"/>
              </a:rPr>
              <a:t> != nil {</a:t>
            </a:r>
          </a:p>
          <a:p>
            <a:r>
              <a:rPr lang="en-US" sz="1200" dirty="0">
                <a:solidFill>
                  <a:schemeClr val="tx1"/>
                </a:solidFill>
                <a:latin typeface="Consolas" panose="020B0609020204030204" pitchFamily="49" charset="0"/>
              </a:rPr>
              <a:t>		return nil, </a:t>
            </a:r>
            <a:r>
              <a:rPr lang="en-US" sz="1200" dirty="0" err="1">
                <a:solidFill>
                  <a:schemeClr val="tx1"/>
                </a:solidFill>
                <a:latin typeface="Consolas" panose="020B0609020204030204" pitchFamily="49" charset="0"/>
              </a:rPr>
              <a:t>hcnErr</a:t>
            </a:r>
            <a:endParaRPr lang="en-US" sz="1200" dirty="0">
              <a:solidFill>
                <a:schemeClr val="tx1"/>
              </a:solidFill>
              <a:latin typeface="Consolas" panose="020B0609020204030204" pitchFamily="49" charset="0"/>
            </a:endParaRPr>
          </a:p>
          <a:p>
            <a:r>
              <a:rPr lang="en-US" sz="1200" dirty="0">
                <a:solidFill>
                  <a:schemeClr val="tx1"/>
                </a:solidFill>
                <a:latin typeface="Consolas" panose="020B0609020204030204" pitchFamily="49" charset="0"/>
              </a:rPr>
              <a:t>	}</a:t>
            </a:r>
          </a:p>
          <a:p>
            <a:r>
              <a:rPr lang="en-US" sz="1200" dirty="0">
                <a:solidFill>
                  <a:schemeClr val="tx1"/>
                </a:solidFill>
                <a:latin typeface="Consolas" panose="020B0609020204030204" pitchFamily="49" charset="0"/>
              </a:rPr>
              <a:t>	return </a:t>
            </a:r>
            <a:r>
              <a:rPr lang="en-US" sz="1200" dirty="0" err="1">
                <a:solidFill>
                  <a:schemeClr val="tx1"/>
                </a:solidFill>
                <a:latin typeface="Consolas" panose="020B0609020204030204" pitchFamily="49" charset="0"/>
              </a:rPr>
              <a:t>loadBalancer</a:t>
            </a:r>
            <a:r>
              <a:rPr lang="en-US" sz="1200" dirty="0">
                <a:solidFill>
                  <a:schemeClr val="tx1"/>
                </a:solidFill>
                <a:latin typeface="Consolas" panose="020B0609020204030204" pitchFamily="49" charset="0"/>
              </a:rPr>
              <a:t>, nil</a:t>
            </a:r>
          </a:p>
          <a:p>
            <a:r>
              <a:rPr lang="en-US" sz="1200" dirty="0">
                <a:solidFill>
                  <a:schemeClr val="tx1"/>
                </a:solidFill>
                <a:latin typeface="Consolas" panose="020B0609020204030204" pitchFamily="49" charset="0"/>
              </a:rPr>
              <a:t>}</a:t>
            </a:r>
          </a:p>
          <a:p>
            <a:r>
              <a:rPr lang="en-US" sz="1200" b="1" dirty="0">
                <a:solidFill>
                  <a:schemeClr val="tx1"/>
                </a:solidFill>
                <a:latin typeface="Consolas" panose="020B0609020204030204" pitchFamily="49" charset="0"/>
              </a:rPr>
              <a:t>Delete </a:t>
            </a:r>
            <a:r>
              <a:rPr lang="en-US" sz="1200" b="1" dirty="0" err="1">
                <a:solidFill>
                  <a:schemeClr val="tx1"/>
                </a:solidFill>
                <a:latin typeface="Consolas" panose="020B0609020204030204" pitchFamily="49" charset="0"/>
              </a:rPr>
              <a:t>LoadBalancer</a:t>
            </a:r>
            <a:r>
              <a:rPr lang="en-US" sz="1200" b="1" dirty="0">
                <a:solidFill>
                  <a:schemeClr val="tx1"/>
                </a:solidFill>
                <a:latin typeface="Consolas" panose="020B0609020204030204" pitchFamily="49" charset="0"/>
              </a:rPr>
              <a:t>:</a:t>
            </a:r>
          </a:p>
          <a:p>
            <a:r>
              <a:rPr lang="en-US" sz="1200" dirty="0" err="1">
                <a:solidFill>
                  <a:schemeClr val="tx1"/>
                </a:solidFill>
                <a:latin typeface="Consolas" panose="020B0609020204030204" pitchFamily="49" charset="0"/>
              </a:rPr>
              <a:t>func</a:t>
            </a:r>
            <a:r>
              <a:rPr lang="en-US" sz="1200" dirty="0">
                <a:solidFill>
                  <a:schemeClr val="tx1"/>
                </a:solidFill>
                <a:latin typeface="Consolas" panose="020B0609020204030204" pitchFamily="49" charset="0"/>
              </a:rPr>
              <a:t> (</a:t>
            </a:r>
            <a:r>
              <a:rPr lang="en-US" sz="1200" dirty="0" err="1">
                <a:solidFill>
                  <a:schemeClr val="tx1"/>
                </a:solidFill>
                <a:latin typeface="Consolas" panose="020B0609020204030204" pitchFamily="49" charset="0"/>
              </a:rPr>
              <a:t>loadBalancer</a:t>
            </a:r>
            <a:r>
              <a:rPr lang="en-US" sz="1200" dirty="0">
                <a:solidFill>
                  <a:schemeClr val="tx1"/>
                </a:solidFill>
                <a:latin typeface="Consolas" panose="020B0609020204030204" pitchFamily="49" charset="0"/>
              </a:rPr>
              <a:t> *</a:t>
            </a:r>
            <a:r>
              <a:rPr lang="en-US" sz="1200" dirty="0" err="1">
                <a:solidFill>
                  <a:schemeClr val="tx1"/>
                </a:solidFill>
                <a:latin typeface="Consolas" panose="020B0609020204030204" pitchFamily="49" charset="0"/>
              </a:rPr>
              <a:t>HostComputeLoadBalancer</a:t>
            </a:r>
            <a:r>
              <a:rPr lang="en-US" sz="1200" dirty="0">
                <a:solidFill>
                  <a:schemeClr val="tx1"/>
                </a:solidFill>
                <a:latin typeface="Consolas" panose="020B0609020204030204" pitchFamily="49" charset="0"/>
              </a:rPr>
              <a:t>) Delete() (*</a:t>
            </a:r>
            <a:r>
              <a:rPr lang="en-US" sz="1200" dirty="0" err="1">
                <a:solidFill>
                  <a:schemeClr val="tx1"/>
                </a:solidFill>
                <a:latin typeface="Consolas" panose="020B0609020204030204" pitchFamily="49" charset="0"/>
              </a:rPr>
              <a:t>HostComputeLoadBalancer</a:t>
            </a:r>
            <a:r>
              <a:rPr lang="en-US" sz="1200" dirty="0">
                <a:solidFill>
                  <a:schemeClr val="tx1"/>
                </a:solidFill>
                <a:latin typeface="Consolas" panose="020B0609020204030204" pitchFamily="49" charset="0"/>
              </a:rPr>
              <a:t>, error) {</a:t>
            </a:r>
          </a:p>
          <a:p>
            <a:endParaRPr lang="en-US" sz="1200" dirty="0" smtClean="0">
              <a:solidFill>
                <a:schemeClr val="tx1"/>
              </a:solidFill>
              <a:latin typeface="Consolas" panose="020B0609020204030204" pitchFamily="49" charset="0"/>
            </a:endParaRPr>
          </a:p>
          <a:p>
            <a:r>
              <a:rPr lang="en-US" sz="1200" dirty="0">
                <a:solidFill>
                  <a:schemeClr val="tx1"/>
                </a:solidFill>
                <a:latin typeface="Consolas" panose="020B0609020204030204" pitchFamily="49" charset="0"/>
              </a:rPr>
              <a:t>	if err := </a:t>
            </a:r>
            <a:r>
              <a:rPr lang="en-US" sz="1200" dirty="0" err="1">
                <a:solidFill>
                  <a:schemeClr val="tx1"/>
                </a:solidFill>
                <a:latin typeface="Consolas" panose="020B0609020204030204" pitchFamily="49" charset="0"/>
              </a:rPr>
              <a:t>deleteLoadBalancer</a:t>
            </a:r>
            <a:r>
              <a:rPr lang="en-US" sz="1200" dirty="0">
                <a:solidFill>
                  <a:schemeClr val="tx1"/>
                </a:solidFill>
                <a:latin typeface="Consolas" panose="020B0609020204030204" pitchFamily="49" charset="0"/>
              </a:rPr>
              <a:t>(</a:t>
            </a:r>
            <a:r>
              <a:rPr lang="en-US" sz="1200" dirty="0" err="1">
                <a:solidFill>
                  <a:schemeClr val="tx1"/>
                </a:solidFill>
                <a:latin typeface="Consolas" panose="020B0609020204030204" pitchFamily="49" charset="0"/>
              </a:rPr>
              <a:t>loadBalancer.Id</a:t>
            </a:r>
            <a:r>
              <a:rPr lang="en-US" sz="1200" dirty="0">
                <a:solidFill>
                  <a:schemeClr val="tx1"/>
                </a:solidFill>
                <a:latin typeface="Consolas" panose="020B0609020204030204" pitchFamily="49" charset="0"/>
              </a:rPr>
              <a:t>); err != nil {</a:t>
            </a:r>
          </a:p>
          <a:p>
            <a:r>
              <a:rPr lang="en-US" sz="1200" dirty="0">
                <a:solidFill>
                  <a:schemeClr val="tx1"/>
                </a:solidFill>
                <a:latin typeface="Consolas" panose="020B0609020204030204" pitchFamily="49" charset="0"/>
              </a:rPr>
              <a:t>		return nil, err</a:t>
            </a:r>
          </a:p>
          <a:p>
            <a:r>
              <a:rPr lang="en-US" sz="1200" dirty="0">
                <a:solidFill>
                  <a:schemeClr val="tx1"/>
                </a:solidFill>
                <a:latin typeface="Consolas" panose="020B0609020204030204" pitchFamily="49" charset="0"/>
              </a:rPr>
              <a:t>	}</a:t>
            </a:r>
          </a:p>
          <a:p>
            <a:r>
              <a:rPr lang="en-US" sz="1200" dirty="0">
                <a:solidFill>
                  <a:schemeClr val="tx1"/>
                </a:solidFill>
                <a:latin typeface="Consolas" panose="020B0609020204030204" pitchFamily="49" charset="0"/>
              </a:rPr>
              <a:t>	return nil, nil</a:t>
            </a:r>
          </a:p>
          <a:p>
            <a:r>
              <a:rPr lang="en-US" sz="1200" dirty="0">
                <a:solidFill>
                  <a:schemeClr val="tx1"/>
                </a:solidFill>
                <a:latin typeface="Consolas" panose="020B0609020204030204" pitchFamily="49" charset="0"/>
              </a:rPr>
              <a:t>}</a:t>
            </a:r>
          </a:p>
        </p:txBody>
      </p:sp>
    </p:spTree>
    <p:extLst>
      <p:ext uri="{BB962C8B-B14F-4D97-AF65-F5344CB8AC3E}">
        <p14:creationId xmlns:p14="http://schemas.microsoft.com/office/powerpoint/2010/main" val="2659098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graphicEl>
                                              <a:dgm id="{C4FDE681-A79A-4398-BE5A-B31D9DB220FC}"/>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graphicEl>
                                              <a:dgm id="{DEC41F58-0B6D-41C4-AAC1-E868A13A9543}"/>
                                            </p:graphic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graphicEl>
                                              <a:dgm id="{860EBA6F-CD0C-42B1-BC26-0EA65025E1AA}"/>
                                            </p:graphic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graphicEl>
                                              <a:dgm id="{2554CF79-0CA1-4836-8564-9379DF4F034B}"/>
                                            </p:graphicEl>
                                          </p:spTgt>
                                        </p:tgtEl>
                                        <p:attrNameLst>
                                          <p:attrName>style.visibility</p:attrName>
                                        </p:attrNameLst>
                                      </p:cBhvr>
                                      <p:to>
                                        <p:strVal val="visible"/>
                                      </p:to>
                                    </p:set>
                                  </p:childTnLst>
                                </p:cTn>
                              </p:par>
                              <p:par>
                                <p:cTn id="17" presetID="1" presetClass="exit" presetSubtype="0" fill="hold" grpId="1" nodeType="withEffect">
                                  <p:stCondLst>
                                    <p:cond delay="0"/>
                                  </p:stCondLst>
                                  <p:childTnLst>
                                    <p:set>
                                      <p:cBhvr>
                                        <p:cTn id="18" dur="1" fill="hold">
                                          <p:stCondLst>
                                            <p:cond delay="0"/>
                                          </p:stCondLst>
                                        </p:cTn>
                                        <p:tgtEl>
                                          <p:spTgt spid="4"/>
                                        </p:tgtEl>
                                        <p:attrNameLst>
                                          <p:attrName>style.visibility</p:attrName>
                                        </p:attrNameLst>
                                      </p:cBhvr>
                                      <p:to>
                                        <p:strVal val="hidden"/>
                                      </p:to>
                                    </p:set>
                                  </p:childTnLst>
                                </p:cTn>
                              </p:par>
                              <p:par>
                                <p:cTn id="19" presetID="1"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graphicEl>
                                              <a:dgm id="{AED95826-FCE3-450D-9298-FEB9A143C4F5}"/>
                                            </p:graphic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graphicEl>
                                              <a:dgm id="{2D12AA00-1675-4889-BE8B-D8B581B4F156}"/>
                                            </p:graphicEl>
                                          </p:spTgt>
                                        </p:tgtEl>
                                        <p:attrNameLst>
                                          <p:attrName>style.visibility</p:attrName>
                                        </p:attrNameLst>
                                      </p:cBhvr>
                                      <p:to>
                                        <p:strVal val="visible"/>
                                      </p:to>
                                    </p:set>
                                  </p:childTnLst>
                                </p:cTn>
                              </p:par>
                              <p:par>
                                <p:cTn id="27" presetID="1" presetClass="exit" presetSubtype="0" fill="hold" grpId="1" nodeType="withEffect">
                                  <p:stCondLst>
                                    <p:cond delay="0"/>
                                  </p:stCondLst>
                                  <p:childTnLst>
                                    <p:set>
                                      <p:cBhvr>
                                        <p:cTn id="28" dur="1" fill="hold">
                                          <p:stCondLst>
                                            <p:cond delay="0"/>
                                          </p:stCondLst>
                                        </p:cTn>
                                        <p:tgtEl>
                                          <p:spTgt spid="5"/>
                                        </p:tgtEl>
                                        <p:attrNameLst>
                                          <p:attrName>style.visibility</p:attrName>
                                        </p:attrNameLst>
                                      </p:cBhvr>
                                      <p:to>
                                        <p:strVal val="hidden"/>
                                      </p:to>
                                    </p:set>
                                  </p:childTnLst>
                                </p:cTn>
                              </p:par>
                              <p:par>
                                <p:cTn id="29" presetID="1" presetClass="entr" presetSubtype="0" fill="hold" grpId="0" nodeType="withEffect">
                                  <p:stCondLst>
                                    <p:cond delay="0"/>
                                  </p:stCondLst>
                                  <p:childTnLst>
                                    <p:set>
                                      <p:cBhvr>
                                        <p:cTn id="30" dur="1" fill="hold">
                                          <p:stCondLst>
                                            <p:cond delay="0"/>
                                          </p:stCondLst>
                                        </p:cTn>
                                        <p:tgtEl>
                                          <p:spTgt spid="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graphicEl>
                                              <a:dgm id="{A1CFCDC6-88EF-4564-9B87-C35DD74D5B41}"/>
                                            </p:graphic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graphicEl>
                                              <a:dgm id="{87536790-CB1F-4EB0-9C37-AB991F86D4AB}"/>
                                            </p:graphicEl>
                                          </p:spTgt>
                                        </p:tgtEl>
                                        <p:attrNameLst>
                                          <p:attrName>style.visibility</p:attrName>
                                        </p:attrNameLst>
                                      </p:cBhvr>
                                      <p:to>
                                        <p:strVal val="visible"/>
                                      </p:to>
                                    </p:set>
                                  </p:childTnLst>
                                </p:cTn>
                              </p:par>
                              <p:par>
                                <p:cTn id="37" presetID="1" presetClass="exit" presetSubtype="0" fill="hold" grpId="1" nodeType="withEffect">
                                  <p:stCondLst>
                                    <p:cond delay="0"/>
                                  </p:stCondLst>
                                  <p:childTnLst>
                                    <p:set>
                                      <p:cBhvr>
                                        <p:cTn id="38" dur="1" fill="hold">
                                          <p:stCondLst>
                                            <p:cond delay="0"/>
                                          </p:stCondLst>
                                        </p:cTn>
                                        <p:tgtEl>
                                          <p:spTgt spid="6"/>
                                        </p:tgtEl>
                                        <p:attrNameLst>
                                          <p:attrName>style.visibility</p:attrName>
                                        </p:attrNameLst>
                                      </p:cBhvr>
                                      <p:to>
                                        <p:strVal val="hidden"/>
                                      </p:to>
                                    </p:set>
                                  </p:childTnLst>
                                </p:cTn>
                              </p:par>
                              <p:par>
                                <p:cTn id="39" presetID="1" presetClass="entr" presetSubtype="0" fill="hold" grpId="0" nodeType="withEffect">
                                  <p:stCondLst>
                                    <p:cond delay="0"/>
                                  </p:stCondLst>
                                  <p:childTnLst>
                                    <p:set>
                                      <p:cBhvr>
                                        <p:cTn id="40" dur="1" fill="hold">
                                          <p:stCondLst>
                                            <p:cond delay="0"/>
                                          </p:stCondLst>
                                        </p:cTn>
                                        <p:tgtEl>
                                          <p:spTgt spid="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
                                            <p:graphicEl>
                                              <a:dgm id="{E596AE26-9D9A-4F8E-ACE7-AD0F84FFCFBF}"/>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uiExpand="1">
        <p:bldSub>
          <a:bldDgm bld="one"/>
        </p:bldSub>
      </p:bldGraphic>
      <p:bldP spid="4" grpId="0" animBg="1"/>
      <p:bldP spid="4" grpId="1" animBg="1"/>
      <p:bldP spid="5" grpId="0" animBg="1"/>
      <p:bldP spid="5" grpId="1" animBg="1"/>
      <p:bldP spid="6" grpId="0" animBg="1"/>
      <p:bldP spid="6" grpId="1" animBg="1"/>
      <p:bldP spid="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829" y="0"/>
            <a:ext cx="10515600" cy="1603931"/>
          </a:xfrm>
        </p:spPr>
        <p:txBody>
          <a:bodyPr/>
          <a:lstStyle/>
          <a:p>
            <a:r>
              <a:rPr lang="en-US" dirty="0">
                <a:solidFill>
                  <a:schemeClr val="tx1"/>
                </a:solidFill>
              </a:rPr>
              <a:t>Huawei </a:t>
            </a:r>
            <a:r>
              <a:rPr lang="en-US" dirty="0" smtClean="0">
                <a:solidFill>
                  <a:schemeClr val="tx1"/>
                </a:solidFill>
              </a:rPr>
              <a:t>Windows </a:t>
            </a:r>
            <a:r>
              <a:rPr lang="en-US" dirty="0">
                <a:solidFill>
                  <a:schemeClr val="tx1"/>
                </a:solidFill>
              </a:rPr>
              <a:t>C</a:t>
            </a:r>
            <a:r>
              <a:rPr lang="en-US" dirty="0" smtClean="0">
                <a:solidFill>
                  <a:schemeClr val="tx1"/>
                </a:solidFill>
              </a:rPr>
              <a:t>ontainer </a:t>
            </a:r>
            <a:r>
              <a:rPr lang="en-US" dirty="0">
                <a:solidFill>
                  <a:schemeClr val="tx1"/>
                </a:solidFill>
              </a:rPr>
              <a:t>N</a:t>
            </a:r>
            <a:r>
              <a:rPr lang="en-US" dirty="0" smtClean="0">
                <a:solidFill>
                  <a:schemeClr val="tx1"/>
                </a:solidFill>
              </a:rPr>
              <a:t>etwork</a:t>
            </a:r>
            <a:endParaRPr lang="en-US" dirty="0">
              <a:solidFill>
                <a:schemeClr val="tx1"/>
              </a:solidFill>
            </a:endParaRPr>
          </a:p>
        </p:txBody>
      </p:sp>
      <p:sp>
        <p:nvSpPr>
          <p:cNvPr id="7" name="TextBox 6"/>
          <p:cNvSpPr txBox="1"/>
          <p:nvPr/>
        </p:nvSpPr>
        <p:spPr>
          <a:xfrm>
            <a:off x="8004270" y="2051222"/>
            <a:ext cx="3602844" cy="3139321"/>
          </a:xfrm>
          <a:prstGeom prst="rect">
            <a:avLst/>
          </a:prstGeom>
          <a:noFill/>
        </p:spPr>
        <p:txBody>
          <a:bodyPr wrap="square" rtlCol="0">
            <a:spAutoFit/>
          </a:bodyPr>
          <a:lstStyle/>
          <a:p>
            <a:pPr marL="285750" indent="-285750">
              <a:buFontTx/>
              <a:buChar char="-"/>
            </a:pPr>
            <a:r>
              <a:rPr lang="en-US" dirty="0"/>
              <a:t>L2Bridge mode together with L3 </a:t>
            </a:r>
            <a:r>
              <a:rPr lang="en-US" dirty="0" smtClean="0"/>
              <a:t>overlay </a:t>
            </a:r>
            <a:r>
              <a:rPr lang="en-US" dirty="0"/>
              <a:t>Routing</a:t>
            </a:r>
          </a:p>
          <a:p>
            <a:pPr marL="285750" indent="-285750">
              <a:buFontTx/>
              <a:buChar char="-"/>
            </a:pPr>
            <a:r>
              <a:rPr lang="en-US" dirty="0"/>
              <a:t>Cbr0 endpoint is used as the default GW for each pod with forwarding enabled</a:t>
            </a:r>
          </a:p>
          <a:p>
            <a:pPr marL="285750" indent="-285750">
              <a:buFontTx/>
              <a:buChar char="-"/>
            </a:pPr>
            <a:r>
              <a:rPr lang="en-US" dirty="0"/>
              <a:t>https://github.com/containernetworking/plugins/tree/master/pkg/hns</a:t>
            </a:r>
          </a:p>
          <a:p>
            <a:pPr marL="285750" indent="-285750">
              <a:buFontTx/>
              <a:buChar char="-"/>
            </a:pPr>
            <a:r>
              <a:rPr lang="en-US" dirty="0"/>
              <a:t>https://github.com/containernetworking/plugins/tree/master/plugins/main/windows</a:t>
            </a:r>
          </a:p>
        </p:txBody>
      </p:sp>
      <p:pic>
        <p:nvPicPr>
          <p:cNvPr id="8" name="Picture 7"/>
          <p:cNvPicPr>
            <a:picLocks noChangeAspect="1"/>
          </p:cNvPicPr>
          <p:nvPr/>
        </p:nvPicPr>
        <p:blipFill>
          <a:blip r:embed="rId2"/>
          <a:stretch>
            <a:fillRect/>
          </a:stretch>
        </p:blipFill>
        <p:spPr>
          <a:xfrm>
            <a:off x="713268" y="1615554"/>
            <a:ext cx="7187330" cy="4716162"/>
          </a:xfrm>
          <a:prstGeom prst="rect">
            <a:avLst/>
          </a:prstGeom>
        </p:spPr>
      </p:pic>
    </p:spTree>
    <p:extLst>
      <p:ext uri="{BB962C8B-B14F-4D97-AF65-F5344CB8AC3E}">
        <p14:creationId xmlns:p14="http://schemas.microsoft.com/office/powerpoint/2010/main" val="429026814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603931"/>
          </a:xfrm>
        </p:spPr>
        <p:txBody>
          <a:bodyPr/>
          <a:lstStyle/>
          <a:p>
            <a:r>
              <a:rPr lang="en-US" dirty="0">
                <a:solidFill>
                  <a:schemeClr val="tx1"/>
                </a:solidFill>
              </a:rPr>
              <a:t>Demo</a:t>
            </a:r>
          </a:p>
        </p:txBody>
      </p:sp>
      <p:sp>
        <p:nvSpPr>
          <p:cNvPr id="3" name="Content Placeholder 2"/>
          <p:cNvSpPr>
            <a:spLocks noGrp="1"/>
          </p:cNvSpPr>
          <p:nvPr>
            <p:ph idx="4294967295"/>
          </p:nvPr>
        </p:nvSpPr>
        <p:spPr>
          <a:xfrm>
            <a:off x="428367" y="1805974"/>
            <a:ext cx="10515600" cy="4351338"/>
          </a:xfrm>
        </p:spPr>
        <p:txBody>
          <a:bodyPr/>
          <a:lstStyle/>
          <a:p>
            <a:r>
              <a:rPr lang="en-US" dirty="0"/>
              <a:t>Create a Windows Cluster</a:t>
            </a:r>
          </a:p>
          <a:p>
            <a:r>
              <a:rPr lang="en-US" dirty="0"/>
              <a:t>Check CNI plugin </a:t>
            </a:r>
          </a:p>
          <a:p>
            <a:r>
              <a:rPr lang="en-US" dirty="0"/>
              <a:t>Setup docker, pull customer application (IIS + ASP.NET) image</a:t>
            </a:r>
          </a:p>
          <a:p>
            <a:r>
              <a:rPr lang="en-US" dirty="0"/>
              <a:t>Deploy the app</a:t>
            </a:r>
          </a:p>
          <a:p>
            <a:r>
              <a:rPr lang="en-US" dirty="0"/>
              <a:t>Collect tracing</a:t>
            </a:r>
          </a:p>
          <a:p>
            <a:r>
              <a:rPr lang="en-US" dirty="0"/>
              <a:t>Walk through the trace</a:t>
            </a:r>
          </a:p>
          <a:p>
            <a:endParaRPr lang="en-US" dirty="0"/>
          </a:p>
        </p:txBody>
      </p:sp>
    </p:spTree>
    <p:extLst>
      <p:ext uri="{BB962C8B-B14F-4D97-AF65-F5344CB8AC3E}">
        <p14:creationId xmlns:p14="http://schemas.microsoft.com/office/powerpoint/2010/main" val="277983296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032053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solidFill>
                  <a:schemeClr val="tx1"/>
                </a:solidFill>
              </a:rPr>
              <a:t>Windows Network Drivers for </a:t>
            </a:r>
            <a:br>
              <a:rPr lang="en-US" dirty="0">
                <a:solidFill>
                  <a:schemeClr val="tx1"/>
                </a:solidFill>
              </a:rPr>
            </a:br>
            <a:r>
              <a:rPr lang="en-US" dirty="0">
                <a:solidFill>
                  <a:schemeClr val="tx1"/>
                </a:solidFill>
              </a:rPr>
              <a:t>Containers</a:t>
            </a:r>
          </a:p>
        </p:txBody>
      </p:sp>
      <p:graphicFrame>
        <p:nvGraphicFramePr>
          <p:cNvPr id="10" name="Table 9">
            <a:extLst>
              <a:ext uri="{FF2B5EF4-FFF2-40B4-BE49-F238E27FC236}">
                <a16:creationId xmlns:a16="http://schemas.microsoft.com/office/drawing/2014/main" xmlns="" id="{EE0AEDCD-C5AA-4823-9A13-9022D01137BD}"/>
              </a:ext>
            </a:extLst>
          </p:cNvPr>
          <p:cNvGraphicFramePr>
            <a:graphicFrameLocks noGrp="1"/>
          </p:cNvGraphicFramePr>
          <p:nvPr>
            <p:extLst/>
          </p:nvPr>
        </p:nvGraphicFramePr>
        <p:xfrm>
          <a:off x="1001026" y="4443868"/>
          <a:ext cx="10231656" cy="2212590"/>
        </p:xfrm>
        <a:graphic>
          <a:graphicData uri="http://schemas.openxmlformats.org/drawingml/2006/table">
            <a:tbl>
              <a:tblPr firstRow="1" bandRow="1">
                <a:tableStyleId>{5A111915-BE36-4E01-A7E5-04B1672EAD32}</a:tableStyleId>
              </a:tblPr>
              <a:tblGrid>
                <a:gridCol w="5115828">
                  <a:extLst>
                    <a:ext uri="{9D8B030D-6E8A-4147-A177-3AD203B41FA5}">
                      <a16:colId xmlns:a16="http://schemas.microsoft.com/office/drawing/2014/main" xmlns="" val="792133792"/>
                    </a:ext>
                  </a:extLst>
                </a:gridCol>
                <a:gridCol w="5115828">
                  <a:extLst>
                    <a:ext uri="{9D8B030D-6E8A-4147-A177-3AD203B41FA5}">
                      <a16:colId xmlns:a16="http://schemas.microsoft.com/office/drawing/2014/main" xmlns="" val="3109847982"/>
                    </a:ext>
                  </a:extLst>
                </a:gridCol>
              </a:tblGrid>
              <a:tr h="611531">
                <a:tc>
                  <a:txBody>
                    <a:bodyPr/>
                    <a:lstStyle/>
                    <a:p>
                      <a:r>
                        <a:rPr lang="en-US" sz="2100" dirty="0"/>
                        <a:t>L2 Bridge</a:t>
                      </a:r>
                    </a:p>
                  </a:txBody>
                  <a:tcPr marL="121920" marR="121920" marT="60960" marB="60960">
                    <a:solidFill>
                      <a:srgbClr val="00B0F0"/>
                    </a:solidFill>
                  </a:tcPr>
                </a:tc>
                <a:tc>
                  <a:txBody>
                    <a:bodyPr/>
                    <a:lstStyle/>
                    <a:p>
                      <a:r>
                        <a:rPr lang="en-US" sz="2100" dirty="0"/>
                        <a:t>“L2 Tunnel” (Public Cloud mode)</a:t>
                      </a:r>
                    </a:p>
                  </a:txBody>
                  <a:tcPr marL="121920" marR="121920" marT="60960" marB="60960">
                    <a:solidFill>
                      <a:srgbClr val="00B0F0"/>
                    </a:solidFill>
                  </a:tcPr>
                </a:tc>
                <a:extLst>
                  <a:ext uri="{0D108BD9-81ED-4DB2-BD59-A6C34878D82A}">
                    <a16:rowId xmlns:a16="http://schemas.microsoft.com/office/drawing/2014/main" xmlns="" val="2880851084"/>
                  </a:ext>
                </a:extLst>
              </a:tr>
              <a:tr h="659729">
                <a:tc>
                  <a:txBody>
                    <a:bodyPr/>
                    <a:lstStyle/>
                    <a:p>
                      <a:r>
                        <a:rPr lang="en-US" sz="1900" dirty="0"/>
                        <a:t>Container to Container traffic </a:t>
                      </a:r>
                      <a:r>
                        <a:rPr lang="en-US" sz="1900" b="1" dirty="0"/>
                        <a:t>bridged</a:t>
                      </a:r>
                      <a:r>
                        <a:rPr lang="en-US" sz="1900" dirty="0"/>
                        <a:t> inside the container host</a:t>
                      </a:r>
                    </a:p>
                  </a:txBody>
                  <a:tcPr marL="121920" marR="121920" marT="60960" marB="60960">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r>
                        <a:rPr lang="en-US" sz="1900" b="0" dirty="0"/>
                        <a:t>All traffic</a:t>
                      </a:r>
                      <a:r>
                        <a:rPr lang="en-US" sz="1900" b="1" dirty="0"/>
                        <a:t> forwarded</a:t>
                      </a:r>
                      <a:r>
                        <a:rPr lang="en-US" sz="1900" dirty="0"/>
                        <a:t> to External router or (Azure) Fabric host</a:t>
                      </a:r>
                      <a:endParaRPr lang="en-US" sz="1900" i="1" dirty="0"/>
                    </a:p>
                  </a:txBody>
                  <a:tcPr marL="121920" marR="121920" marT="60960" marB="60960">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812657276"/>
                  </a:ext>
                </a:extLst>
              </a:tr>
              <a:tr h="900019">
                <a:tc>
                  <a:txBody>
                    <a:bodyPr/>
                    <a:lstStyle/>
                    <a:p>
                      <a:r>
                        <a:rPr lang="en-US" sz="1900" dirty="0"/>
                        <a:t>Network policies not applied to intra-host traffic between containers</a:t>
                      </a:r>
                    </a:p>
                  </a:txBody>
                  <a:tcPr marL="121920" marR="121920" marT="60960" marB="6096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r>
                        <a:rPr lang="en-US" sz="1900" dirty="0"/>
                        <a:t>Network policies for each individual endpoint enforced on physical host</a:t>
                      </a:r>
                    </a:p>
                  </a:txBody>
                  <a:tcPr marL="121920" marR="121920" marT="60960" marB="6096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xmlns="" val="360133023"/>
                  </a:ext>
                </a:extLst>
              </a:tr>
            </a:tbl>
          </a:graphicData>
        </a:graphic>
      </p:graphicFrame>
      <p:graphicFrame>
        <p:nvGraphicFramePr>
          <p:cNvPr id="4" name="Table 3">
            <a:extLst>
              <a:ext uri="{FF2B5EF4-FFF2-40B4-BE49-F238E27FC236}">
                <a16:creationId xmlns:a16="http://schemas.microsoft.com/office/drawing/2014/main" xmlns="" id="{0905CBAF-382B-4ADB-91F5-2400204CE434}"/>
              </a:ext>
            </a:extLst>
          </p:cNvPr>
          <p:cNvGraphicFramePr>
            <a:graphicFrameLocks noGrp="1"/>
          </p:cNvGraphicFramePr>
          <p:nvPr>
            <p:extLst/>
          </p:nvPr>
        </p:nvGraphicFramePr>
        <p:xfrm>
          <a:off x="748373" y="1818554"/>
          <a:ext cx="10515600" cy="1961104"/>
        </p:xfrm>
        <a:graphic>
          <a:graphicData uri="http://schemas.openxmlformats.org/drawingml/2006/table">
            <a:tbl>
              <a:tblPr firstRow="1" bandRow="1">
                <a:tableStyleId>{5FD0F851-EC5A-4D38-B0AD-8093EC10F338}</a:tableStyleId>
              </a:tblPr>
              <a:tblGrid>
                <a:gridCol w="2628900">
                  <a:extLst>
                    <a:ext uri="{9D8B030D-6E8A-4147-A177-3AD203B41FA5}">
                      <a16:colId xmlns:a16="http://schemas.microsoft.com/office/drawing/2014/main" xmlns="" val="2027581575"/>
                    </a:ext>
                  </a:extLst>
                </a:gridCol>
                <a:gridCol w="2628900">
                  <a:extLst>
                    <a:ext uri="{9D8B030D-6E8A-4147-A177-3AD203B41FA5}">
                      <a16:colId xmlns:a16="http://schemas.microsoft.com/office/drawing/2014/main" xmlns="" val="1333655685"/>
                    </a:ext>
                  </a:extLst>
                </a:gridCol>
                <a:gridCol w="2628900">
                  <a:extLst>
                    <a:ext uri="{9D8B030D-6E8A-4147-A177-3AD203B41FA5}">
                      <a16:colId xmlns:a16="http://schemas.microsoft.com/office/drawing/2014/main" xmlns="" val="4210212382"/>
                    </a:ext>
                  </a:extLst>
                </a:gridCol>
                <a:gridCol w="2628900">
                  <a:extLst>
                    <a:ext uri="{9D8B030D-6E8A-4147-A177-3AD203B41FA5}">
                      <a16:colId xmlns:a16="http://schemas.microsoft.com/office/drawing/2014/main" xmlns="" val="1476083032"/>
                    </a:ext>
                  </a:extLst>
                </a:gridCol>
              </a:tblGrid>
              <a:tr h="1961104">
                <a:tc>
                  <a:txBody>
                    <a:bodyPr/>
                    <a:lstStyle/>
                    <a:p>
                      <a:pPr algn="ctr"/>
                      <a:r>
                        <a:rPr lang="en-US" sz="3200" dirty="0"/>
                        <a:t>NAT</a:t>
                      </a:r>
                      <a:endParaRPr lang="en-US" dirty="0"/>
                    </a:p>
                    <a:p>
                      <a:pPr algn="ctr"/>
                      <a:r>
                        <a:rPr lang="en-US" dirty="0"/>
                        <a:t>MAC and IP Rewritten</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3200" b="1" kern="1200" dirty="0">
                          <a:solidFill>
                            <a:schemeClr val="tx1"/>
                          </a:solidFill>
                          <a:latin typeface="+mn-lt"/>
                          <a:ea typeface="+mn-ea"/>
                          <a:cs typeface="+mn-cs"/>
                        </a:rPr>
                        <a:t>Overlay</a:t>
                      </a:r>
                    </a:p>
                    <a:p>
                      <a:pPr algn="ctr"/>
                      <a:r>
                        <a:rPr lang="en-US" sz="1800" b="1" kern="1200" dirty="0">
                          <a:solidFill>
                            <a:schemeClr val="tx1"/>
                          </a:solidFill>
                          <a:latin typeface="+mn-lt"/>
                          <a:ea typeface="+mn-ea"/>
                          <a:cs typeface="+mn-cs"/>
                        </a:rPr>
                        <a:t>Encapsulated with an outer header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3200" b="1" kern="1200" dirty="0">
                          <a:solidFill>
                            <a:schemeClr val="tx1"/>
                          </a:solidFill>
                          <a:latin typeface="+mn-lt"/>
                          <a:ea typeface="+mn-ea"/>
                          <a:cs typeface="+mn-cs"/>
                        </a:rPr>
                        <a:t>L2 Bridge</a:t>
                      </a:r>
                    </a:p>
                    <a:p>
                      <a:pPr algn="ctr"/>
                      <a:r>
                        <a:rPr lang="en-US" sz="1800" b="1" kern="1200" dirty="0">
                          <a:solidFill>
                            <a:schemeClr val="tx1"/>
                          </a:solidFill>
                          <a:latin typeface="+mn-lt"/>
                          <a:ea typeface="+mn-ea"/>
                          <a:cs typeface="+mn-cs"/>
                        </a:rPr>
                        <a:t>MAC rewritten, IP visible on the underlay network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3200" b="1" kern="1200" dirty="0">
                          <a:solidFill>
                            <a:schemeClr val="tx1"/>
                          </a:solidFill>
                          <a:latin typeface="+mn-lt"/>
                          <a:ea typeface="+mn-ea"/>
                          <a:cs typeface="+mn-cs"/>
                        </a:rPr>
                        <a:t>L2 Tunnel</a:t>
                      </a:r>
                    </a:p>
                    <a:p>
                      <a:pPr algn="ctr"/>
                      <a:r>
                        <a:rPr lang="en-US" sz="1800" b="1" kern="1200" dirty="0">
                          <a:solidFill>
                            <a:schemeClr val="tx1"/>
                          </a:solidFill>
                          <a:latin typeface="+mn-lt"/>
                          <a:ea typeface="+mn-ea"/>
                          <a:cs typeface="+mn-cs"/>
                        </a:rPr>
                        <a:t>MAC rewritten, IP visible on the underlay network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3694278516"/>
                  </a:ext>
                </a:extLst>
              </a:tr>
            </a:tbl>
          </a:graphicData>
        </a:graphic>
      </p:graphicFrame>
      <p:sp>
        <p:nvSpPr>
          <p:cNvPr id="7" name="TextBox 6"/>
          <p:cNvSpPr txBox="1"/>
          <p:nvPr/>
        </p:nvSpPr>
        <p:spPr>
          <a:xfrm>
            <a:off x="470820" y="3884518"/>
            <a:ext cx="10793153" cy="461665"/>
          </a:xfrm>
          <a:prstGeom prst="rect">
            <a:avLst/>
          </a:prstGeom>
          <a:noFill/>
        </p:spPr>
        <p:txBody>
          <a:bodyPr wrap="square" rtlCol="0">
            <a:spAutoFit/>
          </a:bodyPr>
          <a:lstStyle/>
          <a:p>
            <a:pPr algn="ctr"/>
            <a:r>
              <a:rPr lang="en-US" sz="2400" i="1" dirty="0"/>
              <a:t>Nuances between L2 bridge and “tunnel”</a:t>
            </a:r>
          </a:p>
        </p:txBody>
      </p:sp>
    </p:spTree>
    <p:extLst>
      <p:ext uri="{BB962C8B-B14F-4D97-AF65-F5344CB8AC3E}">
        <p14:creationId xmlns:p14="http://schemas.microsoft.com/office/powerpoint/2010/main" val="14508428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DD9848F-C16D-496D-817B-1A3801121486}"/>
              </a:ext>
            </a:extLst>
          </p:cNvPr>
          <p:cNvSpPr>
            <a:spLocks noGrp="1"/>
          </p:cNvSpPr>
          <p:nvPr>
            <p:ph type="title"/>
          </p:nvPr>
        </p:nvSpPr>
        <p:spPr>
          <a:xfrm>
            <a:off x="0" y="11623"/>
            <a:ext cx="10515600" cy="1603931"/>
          </a:xfrm>
        </p:spPr>
        <p:txBody>
          <a:bodyPr/>
          <a:lstStyle/>
          <a:p>
            <a:r>
              <a:rPr lang="en-US" dirty="0">
                <a:solidFill>
                  <a:schemeClr val="tx1"/>
                </a:solidFill>
              </a:rPr>
              <a:t>Our </a:t>
            </a:r>
            <a:r>
              <a:rPr lang="en-US" dirty="0" smtClean="0">
                <a:solidFill>
                  <a:schemeClr val="tx1"/>
                </a:solidFill>
              </a:rPr>
              <a:t>35min </a:t>
            </a:r>
            <a:r>
              <a:rPr lang="en-US" dirty="0">
                <a:solidFill>
                  <a:schemeClr val="tx1"/>
                </a:solidFill>
              </a:rPr>
              <a:t>Journey:  Step by Step</a:t>
            </a:r>
          </a:p>
        </p:txBody>
      </p:sp>
      <p:graphicFrame>
        <p:nvGraphicFramePr>
          <p:cNvPr id="5" name="Diagram 4">
            <a:extLst>
              <a:ext uri="{FF2B5EF4-FFF2-40B4-BE49-F238E27FC236}">
                <a16:creationId xmlns:a16="http://schemas.microsoft.com/office/drawing/2014/main" xmlns="" id="{88758F67-4C05-408A-9E13-182D471FB15D}"/>
              </a:ext>
            </a:extLst>
          </p:cNvPr>
          <p:cNvGraphicFramePr/>
          <p:nvPr>
            <p:extLst>
              <p:ext uri="{D42A27DB-BD31-4B8C-83A1-F6EECF244321}">
                <p14:modId xmlns:p14="http://schemas.microsoft.com/office/powerpoint/2010/main" val="926988565"/>
              </p:ext>
            </p:extLst>
          </p:nvPr>
        </p:nvGraphicFramePr>
        <p:xfrm>
          <a:off x="208117" y="1383264"/>
          <a:ext cx="11716405" cy="529862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1" name="TextBox 20">
            <a:extLst>
              <a:ext uri="{FF2B5EF4-FFF2-40B4-BE49-F238E27FC236}">
                <a16:creationId xmlns:a16="http://schemas.microsoft.com/office/drawing/2014/main" xmlns="" id="{DB742CC0-0AE3-4D8E-9172-A3DBF7574F72}"/>
              </a:ext>
            </a:extLst>
          </p:cNvPr>
          <p:cNvSpPr txBox="1"/>
          <p:nvPr/>
        </p:nvSpPr>
        <p:spPr>
          <a:xfrm>
            <a:off x="10632072" y="3563381"/>
            <a:ext cx="413468" cy="553998"/>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t>
            </a:r>
          </a:p>
        </p:txBody>
      </p:sp>
      <p:pic>
        <p:nvPicPr>
          <p:cNvPr id="7" name="Picture 6">
            <a:extLst>
              <a:ext uri="{FF2B5EF4-FFF2-40B4-BE49-F238E27FC236}">
                <a16:creationId xmlns:a16="http://schemas.microsoft.com/office/drawing/2014/main" xmlns="" id="{41E2EFC4-6D3A-4230-A9C0-ACACFCB40120}"/>
              </a:ext>
            </a:extLst>
          </p:cNvPr>
          <p:cNvPicPr>
            <a:picLocks noChangeAspect="1"/>
          </p:cNvPicPr>
          <p:nvPr/>
        </p:nvPicPr>
        <p:blipFill>
          <a:blip r:embed="rId8"/>
          <a:stretch>
            <a:fillRect/>
          </a:stretch>
        </p:blipFill>
        <p:spPr>
          <a:xfrm>
            <a:off x="9163571" y="3429000"/>
            <a:ext cx="1462602" cy="767866"/>
          </a:xfrm>
          <a:prstGeom prst="rect">
            <a:avLst/>
          </a:prstGeom>
        </p:spPr>
      </p:pic>
      <p:pic>
        <p:nvPicPr>
          <p:cNvPr id="8" name="Picture 7">
            <a:extLst>
              <a:ext uri="{FF2B5EF4-FFF2-40B4-BE49-F238E27FC236}">
                <a16:creationId xmlns:a16="http://schemas.microsoft.com/office/drawing/2014/main" xmlns="" id="{662D3771-AB6F-453A-BCA7-290F10D86798}"/>
              </a:ext>
            </a:extLst>
          </p:cNvPr>
          <p:cNvPicPr>
            <a:picLocks noChangeAspect="1"/>
          </p:cNvPicPr>
          <p:nvPr/>
        </p:nvPicPr>
        <p:blipFill>
          <a:blip r:embed="rId9"/>
          <a:stretch>
            <a:fillRect/>
          </a:stretch>
        </p:blipFill>
        <p:spPr>
          <a:xfrm>
            <a:off x="10156768" y="3965494"/>
            <a:ext cx="2142688" cy="960368"/>
          </a:xfrm>
          <a:prstGeom prst="rect">
            <a:avLst/>
          </a:prstGeom>
        </p:spPr>
      </p:pic>
    </p:spTree>
    <p:extLst>
      <p:ext uri="{BB962C8B-B14F-4D97-AF65-F5344CB8AC3E}">
        <p14:creationId xmlns:p14="http://schemas.microsoft.com/office/powerpoint/2010/main" val="2257449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graphicEl>
                                              <a:dgm id="{E3DA494C-CAC5-4A18-AABB-B27605C06F54}"/>
                                            </p:graphicEl>
                                          </p:spTgt>
                                        </p:tgtEl>
                                        <p:attrNameLst>
                                          <p:attrName>style.visibility</p:attrName>
                                        </p:attrNameLst>
                                      </p:cBhvr>
                                      <p:to>
                                        <p:strVal val="visible"/>
                                      </p:to>
                                    </p:set>
                                    <p:animEffect transition="in" filter="fade">
                                      <p:cBhvr>
                                        <p:cTn id="7" dur="500"/>
                                        <p:tgtEl>
                                          <p:spTgt spid="5">
                                            <p:graphicEl>
                                              <a:dgm id="{E3DA494C-CAC5-4A18-AABB-B27605C06F54}"/>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graphicEl>
                                              <a:dgm id="{A344089A-196B-481A-8006-6BC7E5BC0D51}"/>
                                            </p:graphicEl>
                                          </p:spTgt>
                                        </p:tgtEl>
                                        <p:attrNameLst>
                                          <p:attrName>style.visibility</p:attrName>
                                        </p:attrNameLst>
                                      </p:cBhvr>
                                      <p:to>
                                        <p:strVal val="visible"/>
                                      </p:to>
                                    </p:set>
                                    <p:animEffect transition="in" filter="fade">
                                      <p:cBhvr>
                                        <p:cTn id="10" dur="500"/>
                                        <p:tgtEl>
                                          <p:spTgt spid="5">
                                            <p:graphicEl>
                                              <a:dgm id="{A344089A-196B-481A-8006-6BC7E5BC0D51}"/>
                                            </p:graphic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graphicEl>
                                              <a:dgm id="{05234CE7-362E-4A9E-8FE1-B10C1F23CECB}"/>
                                            </p:graphicEl>
                                          </p:spTgt>
                                        </p:tgtEl>
                                        <p:attrNameLst>
                                          <p:attrName>style.visibility</p:attrName>
                                        </p:attrNameLst>
                                      </p:cBhvr>
                                      <p:to>
                                        <p:strVal val="visible"/>
                                      </p:to>
                                    </p:set>
                                    <p:animEffect transition="in" filter="fade">
                                      <p:cBhvr>
                                        <p:cTn id="13" dur="500"/>
                                        <p:tgtEl>
                                          <p:spTgt spid="5">
                                            <p:graphicEl>
                                              <a:dgm id="{05234CE7-362E-4A9E-8FE1-B10C1F23CECB}"/>
                                            </p:graphic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5">
                                            <p:graphicEl>
                                              <a:dgm id="{C0F4D916-B741-4213-848B-6AD8F809A087}"/>
                                            </p:graphicEl>
                                          </p:spTgt>
                                        </p:tgtEl>
                                        <p:attrNameLst>
                                          <p:attrName>style.visibility</p:attrName>
                                        </p:attrNameLst>
                                      </p:cBhvr>
                                      <p:to>
                                        <p:strVal val="visible"/>
                                      </p:to>
                                    </p:set>
                                    <p:animEffect transition="in" filter="fade">
                                      <p:cBhvr>
                                        <p:cTn id="18" dur="500"/>
                                        <p:tgtEl>
                                          <p:spTgt spid="5">
                                            <p:graphicEl>
                                              <a:dgm id="{C0F4D916-B741-4213-848B-6AD8F809A087}"/>
                                            </p:graphic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5">
                                            <p:graphicEl>
                                              <a:dgm id="{2E2E6335-0940-4747-B9DB-6003542FFA41}"/>
                                            </p:graphicEl>
                                          </p:spTgt>
                                        </p:tgtEl>
                                        <p:attrNameLst>
                                          <p:attrName>style.visibility</p:attrName>
                                        </p:attrNameLst>
                                      </p:cBhvr>
                                      <p:to>
                                        <p:strVal val="visible"/>
                                      </p:to>
                                    </p:set>
                                    <p:animEffect transition="in" filter="fade">
                                      <p:cBhvr>
                                        <p:cTn id="21" dur="500"/>
                                        <p:tgtEl>
                                          <p:spTgt spid="5">
                                            <p:graphicEl>
                                              <a:dgm id="{2E2E6335-0940-4747-B9DB-6003542FFA41}"/>
                                            </p:graphic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5">
                                            <p:graphicEl>
                                              <a:dgm id="{FF322DD6-EDAB-4BCF-A463-9B6F9C2C76FF}"/>
                                            </p:graphicEl>
                                          </p:spTgt>
                                        </p:tgtEl>
                                        <p:attrNameLst>
                                          <p:attrName>style.visibility</p:attrName>
                                        </p:attrNameLst>
                                      </p:cBhvr>
                                      <p:to>
                                        <p:strVal val="visible"/>
                                      </p:to>
                                    </p:set>
                                    <p:animEffect transition="in" filter="fade">
                                      <p:cBhvr>
                                        <p:cTn id="24" dur="500"/>
                                        <p:tgtEl>
                                          <p:spTgt spid="5">
                                            <p:graphicEl>
                                              <a:dgm id="{FF322DD6-EDAB-4BCF-A463-9B6F9C2C76FF}"/>
                                            </p:graphic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5">
                                            <p:graphicEl>
                                              <a:dgm id="{325872B1-FADF-443A-8132-08FB936A0D16}"/>
                                            </p:graphicEl>
                                          </p:spTgt>
                                        </p:tgtEl>
                                        <p:attrNameLst>
                                          <p:attrName>style.visibility</p:attrName>
                                        </p:attrNameLst>
                                      </p:cBhvr>
                                      <p:to>
                                        <p:strVal val="visible"/>
                                      </p:to>
                                    </p:set>
                                    <p:animEffect transition="in" filter="fade">
                                      <p:cBhvr>
                                        <p:cTn id="29" dur="500"/>
                                        <p:tgtEl>
                                          <p:spTgt spid="5">
                                            <p:graphicEl>
                                              <a:dgm id="{325872B1-FADF-443A-8132-08FB936A0D16}"/>
                                            </p:graphic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5">
                                            <p:graphicEl>
                                              <a:dgm id="{B45A4E29-4EA3-4266-9FE1-91B2B739E06F}"/>
                                            </p:graphicEl>
                                          </p:spTgt>
                                        </p:tgtEl>
                                        <p:attrNameLst>
                                          <p:attrName>style.visibility</p:attrName>
                                        </p:attrNameLst>
                                      </p:cBhvr>
                                      <p:to>
                                        <p:strVal val="visible"/>
                                      </p:to>
                                    </p:set>
                                    <p:animEffect transition="in" filter="fade">
                                      <p:cBhvr>
                                        <p:cTn id="32" dur="500"/>
                                        <p:tgtEl>
                                          <p:spTgt spid="5">
                                            <p:graphicEl>
                                              <a:dgm id="{B45A4E29-4EA3-4266-9FE1-91B2B739E06F}"/>
                                            </p:graphic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5">
                                            <p:graphicEl>
                                              <a:dgm id="{AC62C483-672D-4CB7-9A8A-082CFC66DEFB}"/>
                                            </p:graphicEl>
                                          </p:spTgt>
                                        </p:tgtEl>
                                        <p:attrNameLst>
                                          <p:attrName>style.visibility</p:attrName>
                                        </p:attrNameLst>
                                      </p:cBhvr>
                                      <p:to>
                                        <p:strVal val="visible"/>
                                      </p:to>
                                    </p:set>
                                    <p:animEffect transition="in" filter="fade">
                                      <p:cBhvr>
                                        <p:cTn id="35" dur="500"/>
                                        <p:tgtEl>
                                          <p:spTgt spid="5">
                                            <p:graphicEl>
                                              <a:dgm id="{AC62C483-672D-4CB7-9A8A-082CFC66DEFB}"/>
                                            </p:graphic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5">
                                            <p:graphicEl>
                                              <a:dgm id="{8151C5D4-B153-4A4D-AD68-5542AE79135C}"/>
                                            </p:graphicEl>
                                          </p:spTgt>
                                        </p:tgtEl>
                                        <p:attrNameLst>
                                          <p:attrName>style.visibility</p:attrName>
                                        </p:attrNameLst>
                                      </p:cBhvr>
                                      <p:to>
                                        <p:strVal val="visible"/>
                                      </p:to>
                                    </p:set>
                                    <p:animEffect transition="in" filter="fade">
                                      <p:cBhvr>
                                        <p:cTn id="40" dur="500"/>
                                        <p:tgtEl>
                                          <p:spTgt spid="5">
                                            <p:graphicEl>
                                              <a:dgm id="{8151C5D4-B153-4A4D-AD68-5542AE79135C}"/>
                                            </p:graphicEl>
                                          </p:spTgt>
                                        </p:tgtEl>
                                      </p:cBhvr>
                                    </p:animEffect>
                                  </p:childTnLst>
                                </p:cTn>
                              </p:par>
                              <p:par>
                                <p:cTn id="41" presetID="1" presetClass="entr" presetSubtype="0" fill="hold" grpId="0" nodeType="withEffect">
                                  <p:stCondLst>
                                    <p:cond delay="0"/>
                                  </p:stCondLst>
                                  <p:childTnLst>
                                    <p:set>
                                      <p:cBhvr>
                                        <p:cTn id="42" dur="1" fill="hold">
                                          <p:stCondLst>
                                            <p:cond delay="0"/>
                                          </p:stCondLst>
                                        </p:cTn>
                                        <p:tgtEl>
                                          <p:spTgt spid="5">
                                            <p:graphicEl>
                                              <a:dgm id="{53D53329-A997-42F3-AC0C-217E4BE24F21}"/>
                                            </p:graphic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7"/>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uiExpand="1">
        <p:bldSub>
          <a:bldDgm bld="one"/>
        </p:bldSub>
      </p:bldGraphic>
      <p:bldP spid="21"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80450"/>
            <a:ext cx="10515600" cy="1246906"/>
          </a:xfrm>
        </p:spPr>
        <p:txBody>
          <a:bodyPr/>
          <a:lstStyle/>
          <a:p>
            <a:r>
              <a:rPr lang="en-US" dirty="0">
                <a:solidFill>
                  <a:schemeClr val="tx1"/>
                </a:solidFill>
              </a:rPr>
              <a:t>Goals</a:t>
            </a:r>
          </a:p>
        </p:txBody>
      </p:sp>
      <p:sp>
        <p:nvSpPr>
          <p:cNvPr id="3" name="Content Placeholder 2"/>
          <p:cNvSpPr>
            <a:spLocks noGrp="1"/>
          </p:cNvSpPr>
          <p:nvPr>
            <p:ph idx="4294967295"/>
          </p:nvPr>
        </p:nvSpPr>
        <p:spPr>
          <a:xfrm>
            <a:off x="438538" y="1825625"/>
            <a:ext cx="10077061" cy="4351338"/>
          </a:xfrm>
        </p:spPr>
        <p:txBody>
          <a:bodyPr/>
          <a:lstStyle/>
          <a:p>
            <a:r>
              <a:rPr lang="en-US" dirty="0"/>
              <a:t>Understand windows container network inside out</a:t>
            </a:r>
          </a:p>
          <a:p>
            <a:r>
              <a:rPr lang="en-US" dirty="0"/>
              <a:t>How to author a windows container CNI plugin</a:t>
            </a:r>
          </a:p>
          <a:p>
            <a:r>
              <a:rPr lang="en-US" dirty="0"/>
              <a:t>How to troubleshoot windows container network issue(s</a:t>
            </a:r>
            <a:r>
              <a:rPr lang="en-US" dirty="0" smtClean="0"/>
              <a:t>) </a:t>
            </a:r>
            <a:endParaRPr lang="en-US" dirty="0"/>
          </a:p>
        </p:txBody>
      </p:sp>
    </p:spTree>
    <p:extLst>
      <p:ext uri="{BB962C8B-B14F-4D97-AF65-F5344CB8AC3E}">
        <p14:creationId xmlns:p14="http://schemas.microsoft.com/office/powerpoint/2010/main" val="31998820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271439"/>
            <a:ext cx="10515600" cy="761279"/>
          </a:xfrm>
        </p:spPr>
        <p:txBody>
          <a:bodyPr>
            <a:normAutofit/>
          </a:bodyPr>
          <a:lstStyle/>
          <a:p>
            <a:r>
              <a:rPr lang="en-US" dirty="0">
                <a:solidFill>
                  <a:schemeClr val="tx1"/>
                </a:solidFill>
              </a:rPr>
              <a:t>Windows Container Architecture</a:t>
            </a:r>
          </a:p>
        </p:txBody>
      </p:sp>
      <p:grpSp>
        <p:nvGrpSpPr>
          <p:cNvPr id="3" name="Group 2">
            <a:extLst>
              <a:ext uri="{FF2B5EF4-FFF2-40B4-BE49-F238E27FC236}">
                <a16:creationId xmlns:a16="http://schemas.microsoft.com/office/drawing/2014/main" xmlns="" id="{58962B0C-918C-48C9-B6DC-584B54A6E1A7}"/>
              </a:ext>
            </a:extLst>
          </p:cNvPr>
          <p:cNvGrpSpPr/>
          <p:nvPr/>
        </p:nvGrpSpPr>
        <p:grpSpPr>
          <a:xfrm>
            <a:off x="1368193" y="1573494"/>
            <a:ext cx="9851245" cy="5213278"/>
            <a:chOff x="1571814" y="1786681"/>
            <a:chExt cx="9081015" cy="4911013"/>
          </a:xfrm>
        </p:grpSpPr>
        <p:sp>
          <p:nvSpPr>
            <p:cNvPr id="20" name="Rectangle 19"/>
            <p:cNvSpPr/>
            <p:nvPr/>
          </p:nvSpPr>
          <p:spPr bwMode="auto">
            <a:xfrm>
              <a:off x="1571814" y="4292826"/>
              <a:ext cx="9038951" cy="408536"/>
            </a:xfrm>
            <a:prstGeom prst="rect">
              <a:avLst/>
            </a:prstGeom>
            <a:solidFill>
              <a:schemeClr val="accent2">
                <a:lumMod val="40000"/>
                <a:lumOff val="60000"/>
              </a:schemeClr>
            </a:solid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73" fontAlgn="base">
                <a:lnSpc>
                  <a:spcPct val="90000"/>
                </a:lnSpc>
                <a:spcBef>
                  <a:spcPct val="0"/>
                </a:spcBef>
                <a:spcAft>
                  <a:spcPct val="0"/>
                </a:spcAft>
              </a:pPr>
              <a:r>
                <a:rPr lang="en-US" sz="1765" i="1" dirty="0">
                  <a:solidFill>
                    <a:schemeClr val="tx2"/>
                  </a:solidFill>
                  <a:latin typeface="Comfortaa Light"/>
                </a:rPr>
                <a:t>HCSSHIM</a:t>
              </a:r>
            </a:p>
          </p:txBody>
        </p:sp>
        <p:sp>
          <p:nvSpPr>
            <p:cNvPr id="5" name="Rectangle 4"/>
            <p:cNvSpPr/>
            <p:nvPr/>
          </p:nvSpPr>
          <p:spPr bwMode="auto">
            <a:xfrm>
              <a:off x="1613878" y="4807462"/>
              <a:ext cx="9038951" cy="18902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b" anchorCtr="0" forceAA="0" compatLnSpc="1">
              <a:prstTxWarp prst="textNoShape">
                <a:avLst/>
              </a:prstTxWarp>
              <a:noAutofit/>
            </a:bodyPr>
            <a:lstStyle/>
            <a:p>
              <a:pPr algn="ctr" defTabSz="914173" fontAlgn="base">
                <a:lnSpc>
                  <a:spcPct val="90000"/>
                </a:lnSpc>
                <a:spcBef>
                  <a:spcPct val="0"/>
                </a:spcBef>
                <a:spcAft>
                  <a:spcPct val="0"/>
                </a:spcAft>
              </a:pPr>
              <a:r>
                <a:rPr lang="en-US" sz="2133" dirty="0">
                  <a:gradFill>
                    <a:gsLst>
                      <a:gs pos="0">
                        <a:srgbClr val="FFFFFF"/>
                      </a:gs>
                      <a:gs pos="100000">
                        <a:srgbClr val="FFFFFF"/>
                      </a:gs>
                    </a:gsLst>
                    <a:lin ang="5400000" scaled="0"/>
                  </a:gradFill>
                  <a:latin typeface="Comfortaa Light"/>
                  <a:ea typeface="Segoe UI" pitchFamily="34" charset="0"/>
                  <a:cs typeface="Segoe UI" pitchFamily="34" charset="0"/>
                </a:rPr>
                <a:t>Operating System</a:t>
              </a:r>
            </a:p>
          </p:txBody>
        </p:sp>
        <p:sp>
          <p:nvSpPr>
            <p:cNvPr id="13" name="Rectangle 12"/>
            <p:cNvSpPr/>
            <p:nvPr/>
          </p:nvSpPr>
          <p:spPr bwMode="auto">
            <a:xfrm>
              <a:off x="1704586" y="5310374"/>
              <a:ext cx="2151420" cy="905307"/>
            </a:xfrm>
            <a:prstGeom prst="rect">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73" fontAlgn="base">
                <a:lnSpc>
                  <a:spcPct val="90000"/>
                </a:lnSpc>
                <a:spcBef>
                  <a:spcPct val="0"/>
                </a:spcBef>
                <a:spcAft>
                  <a:spcPct val="0"/>
                </a:spcAft>
              </a:pPr>
              <a:r>
                <a:rPr lang="en-US" sz="1765" dirty="0">
                  <a:solidFill>
                    <a:schemeClr val="tx2"/>
                  </a:solidFill>
                  <a:latin typeface="Comfortaa Light"/>
                </a:rPr>
                <a:t>Control Groups</a:t>
              </a:r>
            </a:p>
            <a:p>
              <a:pPr algn="ctr" defTabSz="914173" fontAlgn="base">
                <a:lnSpc>
                  <a:spcPct val="90000"/>
                </a:lnSpc>
                <a:spcBef>
                  <a:spcPct val="0"/>
                </a:spcBef>
                <a:spcAft>
                  <a:spcPct val="0"/>
                </a:spcAft>
              </a:pPr>
              <a:r>
                <a:rPr lang="en-US" sz="1372" i="1" dirty="0">
                  <a:solidFill>
                    <a:schemeClr val="tx2"/>
                  </a:solidFill>
                  <a:latin typeface="Comfortaa Light"/>
                </a:rPr>
                <a:t>Job Objects</a:t>
              </a:r>
            </a:p>
          </p:txBody>
        </p:sp>
        <p:sp>
          <p:nvSpPr>
            <p:cNvPr id="14" name="Rectangle 13"/>
            <p:cNvSpPr/>
            <p:nvPr/>
          </p:nvSpPr>
          <p:spPr bwMode="auto">
            <a:xfrm>
              <a:off x="3939870" y="5310373"/>
              <a:ext cx="2151420" cy="905308"/>
            </a:xfrm>
            <a:prstGeom prst="rect">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73" fontAlgn="base">
                <a:lnSpc>
                  <a:spcPct val="90000"/>
                </a:lnSpc>
                <a:spcBef>
                  <a:spcPct val="0"/>
                </a:spcBef>
                <a:spcAft>
                  <a:spcPct val="0"/>
                </a:spcAft>
              </a:pPr>
              <a:r>
                <a:rPr lang="en-US" sz="1765" dirty="0">
                  <a:solidFill>
                    <a:schemeClr val="tx2"/>
                  </a:solidFill>
                  <a:latin typeface="Comfortaa Light"/>
                </a:rPr>
                <a:t>Namespaces</a:t>
              </a:r>
            </a:p>
            <a:p>
              <a:pPr algn="ctr" defTabSz="914173" fontAlgn="base">
                <a:lnSpc>
                  <a:spcPct val="90000"/>
                </a:lnSpc>
                <a:spcBef>
                  <a:spcPct val="0"/>
                </a:spcBef>
                <a:spcAft>
                  <a:spcPct val="0"/>
                </a:spcAft>
              </a:pPr>
              <a:r>
                <a:rPr lang="en-US" sz="1372" i="1" dirty="0">
                  <a:solidFill>
                    <a:schemeClr val="tx2"/>
                  </a:solidFill>
                  <a:latin typeface="Comfortaa Light"/>
                </a:rPr>
                <a:t>Object Namespace, Process Table, Networking</a:t>
              </a:r>
            </a:p>
          </p:txBody>
        </p:sp>
        <p:sp>
          <p:nvSpPr>
            <p:cNvPr id="16" name="Rectangle 15"/>
            <p:cNvSpPr/>
            <p:nvPr/>
          </p:nvSpPr>
          <p:spPr bwMode="auto">
            <a:xfrm>
              <a:off x="6186003" y="5310374"/>
              <a:ext cx="2151420" cy="905307"/>
            </a:xfrm>
            <a:prstGeom prst="rect">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73" fontAlgn="base">
                <a:lnSpc>
                  <a:spcPct val="90000"/>
                </a:lnSpc>
                <a:spcBef>
                  <a:spcPct val="0"/>
                </a:spcBef>
                <a:spcAft>
                  <a:spcPct val="0"/>
                </a:spcAft>
              </a:pPr>
              <a:r>
                <a:rPr lang="en-US" sz="1765" dirty="0">
                  <a:solidFill>
                    <a:schemeClr val="tx2"/>
                  </a:solidFill>
                  <a:latin typeface="Comfortaa Light"/>
                </a:rPr>
                <a:t>Layer Capabilities</a:t>
              </a:r>
            </a:p>
            <a:p>
              <a:pPr algn="ctr" defTabSz="914173" fontAlgn="base">
                <a:lnSpc>
                  <a:spcPct val="90000"/>
                </a:lnSpc>
                <a:spcBef>
                  <a:spcPct val="0"/>
                </a:spcBef>
                <a:spcAft>
                  <a:spcPct val="0"/>
                </a:spcAft>
              </a:pPr>
              <a:r>
                <a:rPr lang="en-US" sz="1372" i="1" dirty="0">
                  <a:solidFill>
                    <a:schemeClr val="tx2"/>
                  </a:solidFill>
                  <a:latin typeface="Comfortaa Light"/>
                </a:rPr>
                <a:t>Registry, Union like filesystem extensions</a:t>
              </a:r>
            </a:p>
          </p:txBody>
        </p:sp>
        <p:sp>
          <p:nvSpPr>
            <p:cNvPr id="24" name="Rectangle 23"/>
            <p:cNvSpPr/>
            <p:nvPr/>
          </p:nvSpPr>
          <p:spPr bwMode="auto">
            <a:xfrm>
              <a:off x="8426705" y="5004604"/>
              <a:ext cx="2151420" cy="1211077"/>
            </a:xfrm>
            <a:prstGeom prst="rect">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73" fontAlgn="base">
                <a:lnSpc>
                  <a:spcPct val="90000"/>
                </a:lnSpc>
                <a:spcBef>
                  <a:spcPct val="0"/>
                </a:spcBef>
                <a:spcAft>
                  <a:spcPct val="0"/>
                </a:spcAft>
              </a:pPr>
              <a:r>
                <a:rPr lang="en-US" sz="1765" dirty="0">
                  <a:solidFill>
                    <a:schemeClr val="tx2"/>
                  </a:solidFill>
                  <a:latin typeface="Comfortaa Light"/>
                </a:rPr>
                <a:t>Other OS Functionality</a:t>
              </a:r>
            </a:p>
          </p:txBody>
        </p:sp>
        <p:grpSp>
          <p:nvGrpSpPr>
            <p:cNvPr id="2" name="Group 1"/>
            <p:cNvGrpSpPr/>
            <p:nvPr/>
          </p:nvGrpSpPr>
          <p:grpSpPr>
            <a:xfrm>
              <a:off x="1623502" y="1786681"/>
              <a:ext cx="9029324" cy="717140"/>
              <a:chOff x="1737948" y="1358543"/>
              <a:chExt cx="4416371" cy="731520"/>
            </a:xfrm>
          </p:grpSpPr>
          <p:sp>
            <p:nvSpPr>
              <p:cNvPr id="7" name="Rectangle 6"/>
              <p:cNvSpPr/>
              <p:nvPr/>
            </p:nvSpPr>
            <p:spPr bwMode="auto">
              <a:xfrm>
                <a:off x="1737948" y="1358543"/>
                <a:ext cx="2103120" cy="731520"/>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73" fontAlgn="base">
                  <a:lnSpc>
                    <a:spcPct val="90000"/>
                  </a:lnSpc>
                  <a:spcBef>
                    <a:spcPct val="0"/>
                  </a:spcBef>
                  <a:spcAft>
                    <a:spcPct val="0"/>
                  </a:spcAft>
                </a:pPr>
                <a:r>
                  <a:rPr lang="en-US" sz="1765" dirty="0">
                    <a:solidFill>
                      <a:schemeClr val="tx2"/>
                    </a:solidFill>
                    <a:latin typeface="Comfortaa Light"/>
                  </a:rPr>
                  <a:t>Public Clouds</a:t>
                </a:r>
              </a:p>
              <a:p>
                <a:pPr algn="ctr" defTabSz="914173" fontAlgn="base">
                  <a:lnSpc>
                    <a:spcPct val="90000"/>
                  </a:lnSpc>
                  <a:spcBef>
                    <a:spcPct val="0"/>
                  </a:spcBef>
                  <a:spcAft>
                    <a:spcPct val="0"/>
                  </a:spcAft>
                </a:pPr>
                <a:r>
                  <a:rPr lang="en-US" sz="1765" dirty="0">
                    <a:solidFill>
                      <a:schemeClr val="tx2"/>
                    </a:solidFill>
                    <a:latin typeface="Comfortaa Light"/>
                  </a:rPr>
                  <a:t>Azure, GCE, AWS, Huawei </a:t>
                </a:r>
                <a:r>
                  <a:rPr lang="en-US" sz="1765" dirty="0" err="1">
                    <a:solidFill>
                      <a:schemeClr val="tx2"/>
                    </a:solidFill>
                    <a:latin typeface="Comfortaa Light"/>
                  </a:rPr>
                  <a:t>etc</a:t>
                </a:r>
                <a:r>
                  <a:rPr lang="en-US" sz="1765" dirty="0">
                    <a:solidFill>
                      <a:schemeClr val="tx2"/>
                    </a:solidFill>
                    <a:latin typeface="Comfortaa Light"/>
                  </a:rPr>
                  <a:t>…</a:t>
                </a:r>
              </a:p>
            </p:txBody>
          </p:sp>
          <p:sp>
            <p:nvSpPr>
              <p:cNvPr id="9" name="Rectangle 8"/>
              <p:cNvSpPr/>
              <p:nvPr/>
            </p:nvSpPr>
            <p:spPr bwMode="auto">
              <a:xfrm>
                <a:off x="4051199" y="1358543"/>
                <a:ext cx="2103120" cy="731520"/>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73" fontAlgn="base">
                  <a:lnSpc>
                    <a:spcPct val="90000"/>
                  </a:lnSpc>
                  <a:spcBef>
                    <a:spcPct val="0"/>
                  </a:spcBef>
                  <a:spcAft>
                    <a:spcPct val="0"/>
                  </a:spcAft>
                </a:pPr>
                <a:r>
                  <a:rPr lang="en-US" sz="1765" dirty="0">
                    <a:solidFill>
                      <a:schemeClr val="tx2"/>
                    </a:solidFill>
                    <a:latin typeface="Comfortaa Light"/>
                  </a:rPr>
                  <a:t>OnPrem Environments</a:t>
                </a:r>
              </a:p>
              <a:p>
                <a:pPr algn="ctr" defTabSz="914173" fontAlgn="base">
                  <a:lnSpc>
                    <a:spcPct val="90000"/>
                  </a:lnSpc>
                  <a:spcBef>
                    <a:spcPct val="0"/>
                  </a:spcBef>
                  <a:spcAft>
                    <a:spcPct val="0"/>
                  </a:spcAft>
                </a:pPr>
                <a:r>
                  <a:rPr lang="en-US" sz="1765" dirty="0">
                    <a:solidFill>
                      <a:schemeClr val="tx2"/>
                    </a:solidFill>
                    <a:latin typeface="Comfortaa Light"/>
                  </a:rPr>
                  <a:t>Docker EE, OpenShift, Rancher, DIY Kubernetes</a:t>
                </a:r>
              </a:p>
            </p:txBody>
          </p:sp>
        </p:grpSp>
        <p:sp>
          <p:nvSpPr>
            <p:cNvPr id="27" name="Rectangle 26">
              <a:extLst>
                <a:ext uri="{FF2B5EF4-FFF2-40B4-BE49-F238E27FC236}">
                  <a16:creationId xmlns:a16="http://schemas.microsoft.com/office/drawing/2014/main" xmlns="" id="{F26EC314-921A-4EBD-BF2D-296915C4ABFE}"/>
                </a:ext>
              </a:extLst>
            </p:cNvPr>
            <p:cNvSpPr/>
            <p:nvPr/>
          </p:nvSpPr>
          <p:spPr bwMode="auto">
            <a:xfrm>
              <a:off x="1704587" y="4848789"/>
              <a:ext cx="3258029" cy="408536"/>
            </a:xfrm>
            <a:prstGeom prst="rect">
              <a:avLst/>
            </a:prstGeom>
            <a:solidFill>
              <a:schemeClr val="accent2">
                <a:lumMod val="40000"/>
                <a:lumOff val="60000"/>
              </a:schemeClr>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73" fontAlgn="base">
                <a:lnSpc>
                  <a:spcPct val="90000"/>
                </a:lnSpc>
                <a:spcBef>
                  <a:spcPct val="0"/>
                </a:spcBef>
                <a:spcAft>
                  <a:spcPct val="0"/>
                </a:spcAft>
              </a:pPr>
              <a:r>
                <a:rPr lang="en-US" sz="1765" dirty="0">
                  <a:solidFill>
                    <a:schemeClr val="tx2"/>
                  </a:solidFill>
                  <a:latin typeface="Comfortaa Light"/>
                </a:rPr>
                <a:t>Host Compute Service</a:t>
              </a:r>
            </a:p>
          </p:txBody>
        </p:sp>
        <p:sp>
          <p:nvSpPr>
            <p:cNvPr id="26" name="Rectangle 25">
              <a:extLst>
                <a:ext uri="{FF2B5EF4-FFF2-40B4-BE49-F238E27FC236}">
                  <a16:creationId xmlns:a16="http://schemas.microsoft.com/office/drawing/2014/main" xmlns="" id="{D3C9AD88-0A1B-42EE-A7BC-22A3593B297E}"/>
                </a:ext>
              </a:extLst>
            </p:cNvPr>
            <p:cNvSpPr/>
            <p:nvPr/>
          </p:nvSpPr>
          <p:spPr bwMode="auto">
            <a:xfrm>
              <a:off x="5047704" y="4848787"/>
              <a:ext cx="3258029" cy="408536"/>
            </a:xfrm>
            <a:prstGeom prst="rect">
              <a:avLst/>
            </a:prstGeom>
            <a:solidFill>
              <a:schemeClr val="accent2">
                <a:lumMod val="40000"/>
                <a:lumOff val="60000"/>
              </a:schemeClr>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73" fontAlgn="base">
                <a:lnSpc>
                  <a:spcPct val="90000"/>
                </a:lnSpc>
                <a:spcBef>
                  <a:spcPct val="0"/>
                </a:spcBef>
                <a:spcAft>
                  <a:spcPct val="0"/>
                </a:spcAft>
              </a:pPr>
              <a:r>
                <a:rPr lang="en-US" sz="1765" dirty="0">
                  <a:solidFill>
                    <a:schemeClr val="tx2"/>
                  </a:solidFill>
                  <a:latin typeface="Comfortaa Light"/>
                </a:rPr>
                <a:t>Host Network Service</a:t>
              </a:r>
            </a:p>
          </p:txBody>
        </p:sp>
        <p:sp>
          <p:nvSpPr>
            <p:cNvPr id="29" name="Rectangle 28">
              <a:extLst>
                <a:ext uri="{FF2B5EF4-FFF2-40B4-BE49-F238E27FC236}">
                  <a16:creationId xmlns:a16="http://schemas.microsoft.com/office/drawing/2014/main" xmlns="" id="{2445B1EC-1C43-428B-8A90-FA93DAA54E1C}"/>
                </a:ext>
              </a:extLst>
            </p:cNvPr>
            <p:cNvSpPr/>
            <p:nvPr/>
          </p:nvSpPr>
          <p:spPr bwMode="auto">
            <a:xfrm>
              <a:off x="1613878" y="2657654"/>
              <a:ext cx="9038951" cy="155020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73" fontAlgn="base">
                <a:lnSpc>
                  <a:spcPct val="90000"/>
                </a:lnSpc>
                <a:spcBef>
                  <a:spcPct val="0"/>
                </a:spcBef>
                <a:spcAft>
                  <a:spcPct val="0"/>
                </a:spcAft>
              </a:pPr>
              <a:r>
                <a:rPr lang="en-US" sz="2133" dirty="0">
                  <a:gradFill>
                    <a:gsLst>
                      <a:gs pos="0">
                        <a:srgbClr val="FFFFFF"/>
                      </a:gs>
                      <a:gs pos="100000">
                        <a:srgbClr val="FFFFFF"/>
                      </a:gs>
                    </a:gsLst>
                    <a:lin ang="5400000" scaled="0"/>
                  </a:gradFill>
                  <a:latin typeface="Comfortaa Light"/>
                  <a:ea typeface="Segoe UI" pitchFamily="34" charset="0"/>
                  <a:cs typeface="Segoe UI" pitchFamily="34" charset="0"/>
                </a:rPr>
                <a:t>Kubelet/KubeProxy</a:t>
              </a:r>
            </a:p>
          </p:txBody>
        </p:sp>
        <p:sp>
          <p:nvSpPr>
            <p:cNvPr id="30" name="Rectangle 29">
              <a:extLst>
                <a:ext uri="{FF2B5EF4-FFF2-40B4-BE49-F238E27FC236}">
                  <a16:creationId xmlns:a16="http://schemas.microsoft.com/office/drawing/2014/main" xmlns="" id="{34039EDE-89D3-44EA-A945-32C7EBAE658F}"/>
                </a:ext>
              </a:extLst>
            </p:cNvPr>
            <p:cNvSpPr/>
            <p:nvPr/>
          </p:nvSpPr>
          <p:spPr bwMode="auto">
            <a:xfrm>
              <a:off x="1704587" y="2763084"/>
              <a:ext cx="8771063" cy="430740"/>
            </a:xfrm>
            <a:prstGeom prst="rect">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73" fontAlgn="base">
                <a:lnSpc>
                  <a:spcPct val="90000"/>
                </a:lnSpc>
                <a:spcBef>
                  <a:spcPct val="0"/>
                </a:spcBef>
                <a:spcAft>
                  <a:spcPct val="0"/>
                </a:spcAft>
              </a:pPr>
              <a:r>
                <a:rPr lang="en-US" sz="1765" dirty="0">
                  <a:solidFill>
                    <a:schemeClr val="tx2"/>
                  </a:solidFill>
                  <a:latin typeface="Comfortaa Light"/>
                </a:rPr>
                <a:t>KubeCTL/REST Interface</a:t>
              </a:r>
            </a:p>
          </p:txBody>
        </p:sp>
        <p:sp>
          <p:nvSpPr>
            <p:cNvPr id="31" name="Rectangle 30">
              <a:extLst>
                <a:ext uri="{FF2B5EF4-FFF2-40B4-BE49-F238E27FC236}">
                  <a16:creationId xmlns:a16="http://schemas.microsoft.com/office/drawing/2014/main" xmlns="" id="{0246D0D9-D4CB-496F-8B98-5A9CE695EC4E}"/>
                </a:ext>
              </a:extLst>
            </p:cNvPr>
            <p:cNvSpPr/>
            <p:nvPr/>
          </p:nvSpPr>
          <p:spPr bwMode="auto">
            <a:xfrm>
              <a:off x="1731514" y="3696735"/>
              <a:ext cx="4454489" cy="408536"/>
            </a:xfrm>
            <a:prstGeom prst="rect">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73" fontAlgn="base">
                <a:lnSpc>
                  <a:spcPct val="90000"/>
                </a:lnSpc>
                <a:spcBef>
                  <a:spcPct val="0"/>
                </a:spcBef>
                <a:spcAft>
                  <a:spcPct val="0"/>
                </a:spcAft>
              </a:pPr>
              <a:r>
                <a:rPr lang="en-US" sz="1765" dirty="0">
                  <a:solidFill>
                    <a:schemeClr val="tx2"/>
                  </a:solidFill>
                  <a:latin typeface="Comfortaa Light"/>
                </a:rPr>
                <a:t>Docker Shim/ContainerD</a:t>
              </a:r>
            </a:p>
          </p:txBody>
        </p:sp>
        <p:sp>
          <p:nvSpPr>
            <p:cNvPr id="32" name="Rectangle 31">
              <a:extLst>
                <a:ext uri="{FF2B5EF4-FFF2-40B4-BE49-F238E27FC236}">
                  <a16:creationId xmlns:a16="http://schemas.microsoft.com/office/drawing/2014/main" xmlns="" id="{C43843A1-4B3F-4640-AAB4-2E34EAB0D1FF}"/>
                </a:ext>
              </a:extLst>
            </p:cNvPr>
            <p:cNvSpPr/>
            <p:nvPr/>
          </p:nvSpPr>
          <p:spPr bwMode="auto">
            <a:xfrm>
              <a:off x="6303639" y="3676497"/>
              <a:ext cx="4172012" cy="408536"/>
            </a:xfrm>
            <a:prstGeom prst="rect">
              <a:avLst/>
            </a:prstGeom>
            <a:solidFill>
              <a:schemeClr val="accent2">
                <a:lumMod val="40000"/>
                <a:lumOff val="60000"/>
              </a:schemeClr>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73" fontAlgn="base">
                <a:lnSpc>
                  <a:spcPct val="90000"/>
                </a:lnSpc>
                <a:spcBef>
                  <a:spcPct val="0"/>
                </a:spcBef>
                <a:spcAft>
                  <a:spcPct val="0"/>
                </a:spcAft>
              </a:pPr>
              <a:r>
                <a:rPr lang="en-US" sz="1765" dirty="0">
                  <a:solidFill>
                    <a:schemeClr val="tx2"/>
                  </a:solidFill>
                  <a:latin typeface="Comfortaa Light"/>
                </a:rPr>
                <a:t>CNI Plugin</a:t>
              </a:r>
            </a:p>
          </p:txBody>
        </p:sp>
      </p:grpSp>
    </p:spTree>
    <p:extLst>
      <p:ext uri="{BB962C8B-B14F-4D97-AF65-F5344CB8AC3E}">
        <p14:creationId xmlns:p14="http://schemas.microsoft.com/office/powerpoint/2010/main" val="348900227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B4F75FB8-CD60-4D02-94A3-5BC3DC35C94D}"/>
              </a:ext>
            </a:extLst>
          </p:cNvPr>
          <p:cNvSpPr>
            <a:spLocks noGrp="1"/>
          </p:cNvSpPr>
          <p:nvPr>
            <p:ph type="title"/>
          </p:nvPr>
        </p:nvSpPr>
        <p:spPr>
          <a:xfrm>
            <a:off x="10387" y="188144"/>
            <a:ext cx="8907265" cy="1091954"/>
          </a:xfrm>
        </p:spPr>
        <p:txBody>
          <a:bodyPr>
            <a:normAutofit/>
          </a:bodyPr>
          <a:lstStyle/>
          <a:p>
            <a:r>
              <a:rPr lang="en-US" dirty="0">
                <a:solidFill>
                  <a:schemeClr val="tx1"/>
                </a:solidFill>
              </a:rPr>
              <a:t>Container Networking Basics</a:t>
            </a:r>
          </a:p>
        </p:txBody>
      </p:sp>
      <p:graphicFrame>
        <p:nvGraphicFramePr>
          <p:cNvPr id="11" name="Diagram 10">
            <a:extLst>
              <a:ext uri="{FF2B5EF4-FFF2-40B4-BE49-F238E27FC236}">
                <a16:creationId xmlns:a16="http://schemas.microsoft.com/office/drawing/2014/main" xmlns="" id="{C8C673FB-A8D0-4FB7-833D-77E39F1AFDC1}"/>
              </a:ext>
            </a:extLst>
          </p:cNvPr>
          <p:cNvGraphicFramePr/>
          <p:nvPr>
            <p:extLst/>
          </p:nvPr>
        </p:nvGraphicFramePr>
        <p:xfrm>
          <a:off x="177553" y="1491449"/>
          <a:ext cx="11611993" cy="50019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4" descr="A picture containing object&#10;&#10;Description automatically generated">
            <a:extLst>
              <a:ext uri="{FF2B5EF4-FFF2-40B4-BE49-F238E27FC236}">
                <a16:creationId xmlns:a16="http://schemas.microsoft.com/office/drawing/2014/main" xmlns="" id="{BCF0BB82-5D58-42A1-9DB7-9A2F30F18071}"/>
              </a:ext>
            </a:extLst>
          </p:cNvPr>
          <p:cNvPicPr>
            <a:picLocks noChangeAspect="1"/>
          </p:cNvPicPr>
          <p:nvPr/>
        </p:nvPicPr>
        <p:blipFill>
          <a:blip r:embed="rId8"/>
          <a:stretch>
            <a:fillRect/>
          </a:stretch>
        </p:blipFill>
        <p:spPr>
          <a:xfrm>
            <a:off x="7816259" y="1701994"/>
            <a:ext cx="2752531" cy="608063"/>
          </a:xfrm>
          <a:prstGeom prst="rect">
            <a:avLst/>
          </a:prstGeom>
        </p:spPr>
      </p:pic>
    </p:spTree>
    <p:extLst>
      <p:ext uri="{BB962C8B-B14F-4D97-AF65-F5344CB8AC3E}">
        <p14:creationId xmlns:p14="http://schemas.microsoft.com/office/powerpoint/2010/main" val="411194656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98951517-6171-4305-BC8D-CD3F916F260E}"/>
              </a:ext>
            </a:extLst>
          </p:cNvPr>
          <p:cNvSpPr>
            <a:spLocks noGrp="1"/>
          </p:cNvSpPr>
          <p:nvPr>
            <p:ph type="title"/>
          </p:nvPr>
        </p:nvSpPr>
        <p:spPr>
          <a:xfrm>
            <a:off x="0" y="-41599"/>
            <a:ext cx="10515600" cy="1603931"/>
          </a:xfrm>
        </p:spPr>
        <p:txBody>
          <a:bodyPr/>
          <a:lstStyle/>
          <a:p>
            <a:r>
              <a:rPr lang="en-US" dirty="0">
                <a:solidFill>
                  <a:schemeClr val="tx1"/>
                </a:solidFill>
              </a:rPr>
              <a:t>Windows Container Networking</a:t>
            </a:r>
          </a:p>
        </p:txBody>
      </p:sp>
      <p:graphicFrame>
        <p:nvGraphicFramePr>
          <p:cNvPr id="2" name="Diagram 1">
            <a:extLst>
              <a:ext uri="{FF2B5EF4-FFF2-40B4-BE49-F238E27FC236}">
                <a16:creationId xmlns:a16="http://schemas.microsoft.com/office/drawing/2014/main" xmlns="" id="{87340354-3D49-4FFD-B8D9-9DC7E807A64C}"/>
              </a:ext>
            </a:extLst>
          </p:cNvPr>
          <p:cNvGraphicFramePr/>
          <p:nvPr>
            <p:extLst/>
          </p:nvPr>
        </p:nvGraphicFramePr>
        <p:xfrm>
          <a:off x="379813" y="2265860"/>
          <a:ext cx="4254471" cy="357211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5" name="Rectangle: Rounded Corners 14">
            <a:extLst>
              <a:ext uri="{FF2B5EF4-FFF2-40B4-BE49-F238E27FC236}">
                <a16:creationId xmlns:a16="http://schemas.microsoft.com/office/drawing/2014/main" xmlns="" id="{E68566D8-3F15-4DD0-B3BF-56745D03EF5C}"/>
              </a:ext>
            </a:extLst>
          </p:cNvPr>
          <p:cNvSpPr/>
          <p:nvPr/>
        </p:nvSpPr>
        <p:spPr>
          <a:xfrm>
            <a:off x="5020834" y="1597314"/>
            <a:ext cx="6991162" cy="4710023"/>
          </a:xfrm>
          <a:prstGeom prst="roundRect">
            <a:avLst/>
          </a:prstGeom>
          <a:solidFill>
            <a:schemeClr val="bg2"/>
          </a:solidFill>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a:p>
        </p:txBody>
      </p:sp>
      <p:grpSp>
        <p:nvGrpSpPr>
          <p:cNvPr id="8" name="Group 7">
            <a:extLst>
              <a:ext uri="{FF2B5EF4-FFF2-40B4-BE49-F238E27FC236}">
                <a16:creationId xmlns:a16="http://schemas.microsoft.com/office/drawing/2014/main" xmlns="" id="{6FCF0821-342E-4BEA-A5EB-BA624E4699A0}"/>
              </a:ext>
            </a:extLst>
          </p:cNvPr>
          <p:cNvGrpSpPr/>
          <p:nvPr/>
        </p:nvGrpSpPr>
        <p:grpSpPr>
          <a:xfrm>
            <a:off x="8128606" y="3714581"/>
            <a:ext cx="3471280" cy="1936960"/>
            <a:chOff x="8128606" y="3714581"/>
            <a:chExt cx="3471280" cy="1936960"/>
          </a:xfrm>
        </p:grpSpPr>
        <p:sp>
          <p:nvSpPr>
            <p:cNvPr id="17" name="Rectangle: Rounded Corners 16">
              <a:extLst>
                <a:ext uri="{FF2B5EF4-FFF2-40B4-BE49-F238E27FC236}">
                  <a16:creationId xmlns:a16="http://schemas.microsoft.com/office/drawing/2014/main" xmlns="" id="{F8E712A8-34FA-4AD7-A9D9-14469D8C2A03}"/>
                </a:ext>
              </a:extLst>
            </p:cNvPr>
            <p:cNvSpPr/>
            <p:nvPr/>
          </p:nvSpPr>
          <p:spPr>
            <a:xfrm>
              <a:off x="8128608" y="3728213"/>
              <a:ext cx="261667" cy="192332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Rounded Corners 17">
              <a:extLst>
                <a:ext uri="{FF2B5EF4-FFF2-40B4-BE49-F238E27FC236}">
                  <a16:creationId xmlns:a16="http://schemas.microsoft.com/office/drawing/2014/main" xmlns="" id="{787547FE-239D-4529-A1D4-B9496157BEA2}"/>
                </a:ext>
              </a:extLst>
            </p:cNvPr>
            <p:cNvSpPr/>
            <p:nvPr/>
          </p:nvSpPr>
          <p:spPr>
            <a:xfrm rot="5400000">
              <a:off x="9733412" y="2109775"/>
              <a:ext cx="261667" cy="34712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400" b="1" dirty="0"/>
                <a:t>VMSwitch</a:t>
              </a:r>
              <a:endParaRPr lang="en-US" sz="1100" b="1" dirty="0"/>
            </a:p>
          </p:txBody>
        </p:sp>
        <p:sp>
          <p:nvSpPr>
            <p:cNvPr id="19" name="Rectangle: Rounded Corners 18">
              <a:extLst>
                <a:ext uri="{FF2B5EF4-FFF2-40B4-BE49-F238E27FC236}">
                  <a16:creationId xmlns:a16="http://schemas.microsoft.com/office/drawing/2014/main" xmlns="" id="{859C23C0-A6E4-4825-A478-6215DF01A3FC}"/>
                </a:ext>
              </a:extLst>
            </p:cNvPr>
            <p:cNvSpPr/>
            <p:nvPr/>
          </p:nvSpPr>
          <p:spPr>
            <a:xfrm rot="5400000">
              <a:off x="9732045" y="3790034"/>
              <a:ext cx="261667" cy="346134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xmlns="" id="{22F7814D-A5A8-4DF5-870D-EB9AFA608BEB}"/>
                </a:ext>
              </a:extLst>
            </p:cNvPr>
            <p:cNvSpPr/>
            <p:nvPr/>
          </p:nvSpPr>
          <p:spPr>
            <a:xfrm>
              <a:off x="8493792" y="4059275"/>
              <a:ext cx="3099760" cy="124757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400" dirty="0"/>
            </a:p>
            <a:p>
              <a:pPr algn="ctr"/>
              <a:r>
                <a:rPr lang="en-US" sz="1400" dirty="0"/>
                <a:t>VFP</a:t>
              </a:r>
            </a:p>
            <a:p>
              <a:pPr algn="ctr"/>
              <a:endParaRPr lang="en-US" dirty="0"/>
            </a:p>
            <a:p>
              <a:pPr algn="ctr"/>
              <a:endParaRPr lang="en-US" dirty="0"/>
            </a:p>
            <a:p>
              <a:pPr algn="ctr"/>
              <a:endParaRPr lang="en-US" dirty="0"/>
            </a:p>
            <a:p>
              <a:pPr algn="ctr"/>
              <a:endParaRPr lang="en-US" dirty="0"/>
            </a:p>
          </p:txBody>
        </p:sp>
        <p:cxnSp>
          <p:nvCxnSpPr>
            <p:cNvPr id="21" name="Straight Arrow Connector 20">
              <a:extLst>
                <a:ext uri="{FF2B5EF4-FFF2-40B4-BE49-F238E27FC236}">
                  <a16:creationId xmlns:a16="http://schemas.microsoft.com/office/drawing/2014/main" xmlns="" id="{CB529960-521B-461F-B51F-30E7CC809118}"/>
                </a:ext>
              </a:extLst>
            </p:cNvPr>
            <p:cNvCxnSpPr/>
            <p:nvPr/>
          </p:nvCxnSpPr>
          <p:spPr>
            <a:xfrm>
              <a:off x="8938968" y="3976249"/>
              <a:ext cx="0" cy="141362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xmlns="" id="{AD40908C-0267-47B7-867F-92D2A746EB6F}"/>
                </a:ext>
              </a:extLst>
            </p:cNvPr>
            <p:cNvCxnSpPr>
              <a:cxnSpLocks/>
            </p:cNvCxnSpPr>
            <p:nvPr/>
          </p:nvCxnSpPr>
          <p:spPr>
            <a:xfrm flipV="1">
              <a:off x="11160959" y="3976249"/>
              <a:ext cx="0" cy="140715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7" name="Rectangle 26">
            <a:extLst>
              <a:ext uri="{FF2B5EF4-FFF2-40B4-BE49-F238E27FC236}">
                <a16:creationId xmlns:a16="http://schemas.microsoft.com/office/drawing/2014/main" xmlns="" id="{6EF00D84-E3D7-4D4C-807A-97A3B5666C76}"/>
              </a:ext>
            </a:extLst>
          </p:cNvPr>
          <p:cNvSpPr/>
          <p:nvPr/>
        </p:nvSpPr>
        <p:spPr>
          <a:xfrm>
            <a:off x="8697803" y="1848848"/>
            <a:ext cx="1880558" cy="1085559"/>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rgbClr val="0070C0"/>
                </a:solidFill>
                <a:effectLst>
                  <a:outerShdw blurRad="38100" dist="25400" dir="5400000" algn="ctr" rotWithShape="0">
                    <a:srgbClr val="6E747A">
                      <a:alpha val="43000"/>
                    </a:srgbClr>
                  </a:outerShdw>
                </a:effectLst>
              </a:rPr>
              <a:t>POD NS1</a:t>
            </a:r>
          </a:p>
          <a:p>
            <a:pPr algn="ctr"/>
            <a:endParaRPr lang="en-US" dirty="0"/>
          </a:p>
          <a:p>
            <a:pPr algn="ctr"/>
            <a:endParaRPr lang="en-US" dirty="0"/>
          </a:p>
          <a:p>
            <a:pPr algn="ctr"/>
            <a:endParaRPr lang="en-US" dirty="0"/>
          </a:p>
        </p:txBody>
      </p:sp>
      <p:grpSp>
        <p:nvGrpSpPr>
          <p:cNvPr id="9" name="Group 8">
            <a:extLst>
              <a:ext uri="{FF2B5EF4-FFF2-40B4-BE49-F238E27FC236}">
                <a16:creationId xmlns:a16="http://schemas.microsoft.com/office/drawing/2014/main" xmlns="" id="{1083D6EC-82A0-48BB-92C1-C154453DDE97}"/>
              </a:ext>
            </a:extLst>
          </p:cNvPr>
          <p:cNvGrpSpPr/>
          <p:nvPr/>
        </p:nvGrpSpPr>
        <p:grpSpPr>
          <a:xfrm>
            <a:off x="8645353" y="4333936"/>
            <a:ext cx="2659701" cy="903627"/>
            <a:chOff x="8645353" y="4333936"/>
            <a:chExt cx="2659701" cy="903627"/>
          </a:xfrm>
        </p:grpSpPr>
        <p:sp>
          <p:nvSpPr>
            <p:cNvPr id="23" name="Rectangle 22">
              <a:extLst>
                <a:ext uri="{FF2B5EF4-FFF2-40B4-BE49-F238E27FC236}">
                  <a16:creationId xmlns:a16="http://schemas.microsoft.com/office/drawing/2014/main" xmlns="" id="{0360948B-AD89-42F0-B542-C558BAA6FD6E}"/>
                </a:ext>
              </a:extLst>
            </p:cNvPr>
            <p:cNvSpPr/>
            <p:nvPr/>
          </p:nvSpPr>
          <p:spPr>
            <a:xfrm>
              <a:off x="8652960" y="4786936"/>
              <a:ext cx="2647472" cy="2058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SNAT, DNAT, LBNAT</a:t>
              </a:r>
            </a:p>
          </p:txBody>
        </p:sp>
        <p:sp>
          <p:nvSpPr>
            <p:cNvPr id="24" name="Rectangle 23">
              <a:extLst>
                <a:ext uri="{FF2B5EF4-FFF2-40B4-BE49-F238E27FC236}">
                  <a16:creationId xmlns:a16="http://schemas.microsoft.com/office/drawing/2014/main" xmlns="" id="{9920D26E-7E47-4F8A-8497-FE57D542B41F}"/>
                </a:ext>
              </a:extLst>
            </p:cNvPr>
            <p:cNvSpPr/>
            <p:nvPr/>
          </p:nvSpPr>
          <p:spPr>
            <a:xfrm>
              <a:off x="8652959" y="4535504"/>
              <a:ext cx="2647473" cy="2058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VXLAN ENCAP, DECAP</a:t>
              </a:r>
            </a:p>
          </p:txBody>
        </p:sp>
        <p:sp>
          <p:nvSpPr>
            <p:cNvPr id="25" name="Rectangle 24">
              <a:extLst>
                <a:ext uri="{FF2B5EF4-FFF2-40B4-BE49-F238E27FC236}">
                  <a16:creationId xmlns:a16="http://schemas.microsoft.com/office/drawing/2014/main" xmlns="" id="{A6EB4767-5948-442E-B40A-F51E79BA56F0}"/>
                </a:ext>
              </a:extLst>
            </p:cNvPr>
            <p:cNvSpPr/>
            <p:nvPr/>
          </p:nvSpPr>
          <p:spPr>
            <a:xfrm>
              <a:off x="8645353" y="4333936"/>
              <a:ext cx="2655080" cy="1592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ACLS, QoS</a:t>
              </a:r>
            </a:p>
          </p:txBody>
        </p:sp>
        <p:sp>
          <p:nvSpPr>
            <p:cNvPr id="45" name="Rectangle 44">
              <a:extLst>
                <a:ext uri="{FF2B5EF4-FFF2-40B4-BE49-F238E27FC236}">
                  <a16:creationId xmlns:a16="http://schemas.microsoft.com/office/drawing/2014/main" xmlns="" id="{3FF7FD14-7C42-4163-847C-55BCD7DD97FD}"/>
                </a:ext>
              </a:extLst>
            </p:cNvPr>
            <p:cNvSpPr/>
            <p:nvPr/>
          </p:nvSpPr>
          <p:spPr>
            <a:xfrm>
              <a:off x="8657582" y="5031697"/>
              <a:ext cx="2647472" cy="2058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Forwarding</a:t>
              </a:r>
            </a:p>
          </p:txBody>
        </p:sp>
      </p:grpSp>
      <p:grpSp>
        <p:nvGrpSpPr>
          <p:cNvPr id="13" name="Group 12">
            <a:extLst>
              <a:ext uri="{FF2B5EF4-FFF2-40B4-BE49-F238E27FC236}">
                <a16:creationId xmlns:a16="http://schemas.microsoft.com/office/drawing/2014/main" xmlns="" id="{72E30490-DEF8-4CBB-AC22-E8FCC9D29E23}"/>
              </a:ext>
            </a:extLst>
          </p:cNvPr>
          <p:cNvGrpSpPr/>
          <p:nvPr/>
        </p:nvGrpSpPr>
        <p:grpSpPr>
          <a:xfrm>
            <a:off x="9175128" y="2737372"/>
            <a:ext cx="909922" cy="1198516"/>
            <a:chOff x="8248934" y="2737372"/>
            <a:chExt cx="909922" cy="1198516"/>
          </a:xfrm>
        </p:grpSpPr>
        <p:grpSp>
          <p:nvGrpSpPr>
            <p:cNvPr id="28" name="Group 27">
              <a:extLst>
                <a:ext uri="{FF2B5EF4-FFF2-40B4-BE49-F238E27FC236}">
                  <a16:creationId xmlns:a16="http://schemas.microsoft.com/office/drawing/2014/main" xmlns="" id="{D6325876-B894-4B7D-A453-B21C9EDBE0F0}"/>
                </a:ext>
              </a:extLst>
            </p:cNvPr>
            <p:cNvGrpSpPr/>
            <p:nvPr/>
          </p:nvGrpSpPr>
          <p:grpSpPr>
            <a:xfrm>
              <a:off x="8248934" y="2737372"/>
              <a:ext cx="909922" cy="596963"/>
              <a:chOff x="4313205" y="2510286"/>
              <a:chExt cx="1035170" cy="679991"/>
            </a:xfrm>
          </p:grpSpPr>
          <p:sp>
            <p:nvSpPr>
              <p:cNvPr id="31" name="Rectangle 30">
                <a:extLst>
                  <a:ext uri="{FF2B5EF4-FFF2-40B4-BE49-F238E27FC236}">
                    <a16:creationId xmlns:a16="http://schemas.microsoft.com/office/drawing/2014/main" xmlns="" id="{6C6996A7-12C4-4BE0-AEC1-7AC228F9345E}"/>
                  </a:ext>
                </a:extLst>
              </p:cNvPr>
              <p:cNvSpPr/>
              <p:nvPr/>
            </p:nvSpPr>
            <p:spPr>
              <a:xfrm>
                <a:off x="4313205" y="2510286"/>
                <a:ext cx="443842" cy="6799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xmlns="" id="{C79E9B07-53A7-40C0-8A28-7D4F623A35C3}"/>
                  </a:ext>
                </a:extLst>
              </p:cNvPr>
              <p:cNvSpPr/>
              <p:nvPr/>
            </p:nvSpPr>
            <p:spPr>
              <a:xfrm>
                <a:off x="4313205" y="2510287"/>
                <a:ext cx="1035170" cy="3623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Ethernet</a:t>
                </a:r>
                <a:endParaRPr lang="en-US" dirty="0"/>
              </a:p>
            </p:txBody>
          </p:sp>
        </p:grpSp>
        <p:cxnSp>
          <p:nvCxnSpPr>
            <p:cNvPr id="29" name="Straight Arrow Connector 28">
              <a:extLst>
                <a:ext uri="{FF2B5EF4-FFF2-40B4-BE49-F238E27FC236}">
                  <a16:creationId xmlns:a16="http://schemas.microsoft.com/office/drawing/2014/main" xmlns="" id="{4ACD6BD9-EABE-4E26-90E0-C97E0DC8DFA3}"/>
                </a:ext>
              </a:extLst>
            </p:cNvPr>
            <p:cNvCxnSpPr>
              <a:cxnSpLocks/>
            </p:cNvCxnSpPr>
            <p:nvPr/>
          </p:nvCxnSpPr>
          <p:spPr>
            <a:xfrm>
              <a:off x="8325622" y="3330076"/>
              <a:ext cx="0" cy="3845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xmlns="" id="{5613C4B8-9B4B-42D0-AEF9-CA8DD99B10BC}"/>
                </a:ext>
              </a:extLst>
            </p:cNvPr>
            <p:cNvCxnSpPr>
              <a:cxnSpLocks/>
            </p:cNvCxnSpPr>
            <p:nvPr/>
          </p:nvCxnSpPr>
          <p:spPr>
            <a:xfrm flipV="1">
              <a:off x="8551156" y="3292192"/>
              <a:ext cx="0" cy="4223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2" name="Flowchart: Summing Junction 51">
              <a:extLst>
                <a:ext uri="{FF2B5EF4-FFF2-40B4-BE49-F238E27FC236}">
                  <a16:creationId xmlns:a16="http://schemas.microsoft.com/office/drawing/2014/main" xmlns="" id="{4462BD90-F094-48CB-8B00-E12E99E92F1A}"/>
                </a:ext>
              </a:extLst>
            </p:cNvPr>
            <p:cNvSpPr/>
            <p:nvPr/>
          </p:nvSpPr>
          <p:spPr>
            <a:xfrm>
              <a:off x="8348209" y="3737785"/>
              <a:ext cx="202947" cy="198103"/>
            </a:xfrm>
            <a:prstGeom prst="flowChartSummingJunction">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grpSp>
      <p:grpSp>
        <p:nvGrpSpPr>
          <p:cNvPr id="11" name="Group 10">
            <a:extLst>
              <a:ext uri="{FF2B5EF4-FFF2-40B4-BE49-F238E27FC236}">
                <a16:creationId xmlns:a16="http://schemas.microsoft.com/office/drawing/2014/main" xmlns="" id="{44C0C4D8-9DE0-4BD6-B6DF-012230608C46}"/>
              </a:ext>
            </a:extLst>
          </p:cNvPr>
          <p:cNvGrpSpPr/>
          <p:nvPr/>
        </p:nvGrpSpPr>
        <p:grpSpPr>
          <a:xfrm>
            <a:off x="9308422" y="5415255"/>
            <a:ext cx="1126836" cy="1391194"/>
            <a:chOff x="9308422" y="5415255"/>
            <a:chExt cx="1126836" cy="1391194"/>
          </a:xfrm>
        </p:grpSpPr>
        <p:sp>
          <p:nvSpPr>
            <p:cNvPr id="53" name="Flowchart: Summing Junction 52">
              <a:extLst>
                <a:ext uri="{FF2B5EF4-FFF2-40B4-BE49-F238E27FC236}">
                  <a16:creationId xmlns:a16="http://schemas.microsoft.com/office/drawing/2014/main" xmlns="" id="{86CB9D0F-5D60-498F-980A-513E86B9849A}"/>
                </a:ext>
              </a:extLst>
            </p:cNvPr>
            <p:cNvSpPr/>
            <p:nvPr/>
          </p:nvSpPr>
          <p:spPr>
            <a:xfrm>
              <a:off x="9733579" y="5415255"/>
              <a:ext cx="202947" cy="198103"/>
            </a:xfrm>
            <a:prstGeom prst="flowChartSummingJunction">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grpSp>
          <p:nvGrpSpPr>
            <p:cNvPr id="39" name="Group 38">
              <a:extLst>
                <a:ext uri="{FF2B5EF4-FFF2-40B4-BE49-F238E27FC236}">
                  <a16:creationId xmlns:a16="http://schemas.microsoft.com/office/drawing/2014/main" xmlns="" id="{01217770-DDA0-4D37-846C-6C3E7FDAEAC8}"/>
                </a:ext>
              </a:extLst>
            </p:cNvPr>
            <p:cNvGrpSpPr/>
            <p:nvPr/>
          </p:nvGrpSpPr>
          <p:grpSpPr>
            <a:xfrm>
              <a:off x="9308422" y="5635915"/>
              <a:ext cx="1126836" cy="1170534"/>
              <a:chOff x="5412509" y="5211793"/>
              <a:chExt cx="1126836" cy="1170534"/>
            </a:xfrm>
          </p:grpSpPr>
          <p:grpSp>
            <p:nvGrpSpPr>
              <p:cNvPr id="40" name="Group 39">
                <a:extLst>
                  <a:ext uri="{FF2B5EF4-FFF2-40B4-BE49-F238E27FC236}">
                    <a16:creationId xmlns:a16="http://schemas.microsoft.com/office/drawing/2014/main" xmlns="" id="{628826AE-FEC5-4DE1-9327-3BEC0D3340CF}"/>
                  </a:ext>
                </a:extLst>
              </p:cNvPr>
              <p:cNvGrpSpPr/>
              <p:nvPr/>
            </p:nvGrpSpPr>
            <p:grpSpPr>
              <a:xfrm>
                <a:off x="5412509" y="5634182"/>
                <a:ext cx="1126836" cy="748145"/>
                <a:chOff x="5412509" y="5634182"/>
                <a:chExt cx="1372362" cy="908171"/>
              </a:xfrm>
            </p:grpSpPr>
            <p:sp>
              <p:nvSpPr>
                <p:cNvPr id="43" name="Rectangle 42">
                  <a:extLst>
                    <a:ext uri="{FF2B5EF4-FFF2-40B4-BE49-F238E27FC236}">
                      <a16:creationId xmlns:a16="http://schemas.microsoft.com/office/drawing/2014/main" xmlns="" id="{979A5974-B764-451D-825A-7D3E885EEEFC}"/>
                    </a:ext>
                  </a:extLst>
                </p:cNvPr>
                <p:cNvSpPr/>
                <p:nvPr/>
              </p:nvSpPr>
              <p:spPr>
                <a:xfrm>
                  <a:off x="5412509" y="5634182"/>
                  <a:ext cx="471055" cy="9081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xmlns="" id="{6B480488-2F2B-4F4E-A055-C3D48E7B24F2}"/>
                    </a:ext>
                  </a:extLst>
                </p:cNvPr>
                <p:cNvSpPr/>
                <p:nvPr/>
              </p:nvSpPr>
              <p:spPr>
                <a:xfrm>
                  <a:off x="5412509" y="5634182"/>
                  <a:ext cx="1372362" cy="4720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Ethernet</a:t>
                  </a:r>
                </a:p>
              </p:txBody>
            </p:sp>
          </p:grpSp>
          <p:cxnSp>
            <p:nvCxnSpPr>
              <p:cNvPr id="41" name="Straight Arrow Connector 40">
                <a:extLst>
                  <a:ext uri="{FF2B5EF4-FFF2-40B4-BE49-F238E27FC236}">
                    <a16:creationId xmlns:a16="http://schemas.microsoft.com/office/drawing/2014/main" xmlns="" id="{C95E8D04-3D44-40F4-8721-202C3C935A10}"/>
                  </a:ext>
                </a:extLst>
              </p:cNvPr>
              <p:cNvCxnSpPr>
                <a:cxnSpLocks/>
              </p:cNvCxnSpPr>
              <p:nvPr/>
            </p:nvCxnSpPr>
            <p:spPr>
              <a:xfrm>
                <a:off x="5839353" y="5249677"/>
                <a:ext cx="0" cy="3901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xmlns="" id="{426AB6ED-3509-448D-98A7-C8CEB9202695}"/>
                  </a:ext>
                </a:extLst>
              </p:cNvPr>
              <p:cNvCxnSpPr>
                <a:cxnSpLocks/>
              </p:cNvCxnSpPr>
              <p:nvPr/>
            </p:nvCxnSpPr>
            <p:spPr>
              <a:xfrm flipV="1">
                <a:off x="5983070" y="5211793"/>
                <a:ext cx="0" cy="4223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sp>
        <p:nvSpPr>
          <p:cNvPr id="46" name="Rectangle 45">
            <a:extLst>
              <a:ext uri="{FF2B5EF4-FFF2-40B4-BE49-F238E27FC236}">
                <a16:creationId xmlns:a16="http://schemas.microsoft.com/office/drawing/2014/main" xmlns="" id="{FE255399-5ACD-4558-92CB-27B63F97B78F}"/>
              </a:ext>
            </a:extLst>
          </p:cNvPr>
          <p:cNvSpPr/>
          <p:nvPr/>
        </p:nvSpPr>
        <p:spPr>
          <a:xfrm rot="16200000">
            <a:off x="8574406" y="3587796"/>
            <a:ext cx="2407458" cy="1746381"/>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dirty="0">
                <a:ln w="0"/>
                <a:solidFill>
                  <a:srgbClr val="0070C0"/>
                </a:solidFill>
                <a:effectLst>
                  <a:outerShdw blurRad="38100" dist="25400" dir="5400000" algn="ctr" rotWithShape="0">
                    <a:srgbClr val="6E747A">
                      <a:alpha val="43000"/>
                    </a:srgbClr>
                  </a:outerShdw>
                </a:effectLst>
              </a:rPr>
              <a:t>ROOT </a:t>
            </a:r>
          </a:p>
          <a:p>
            <a:pPr algn="ctr"/>
            <a:r>
              <a:rPr lang="en-US" dirty="0">
                <a:ln w="0"/>
                <a:solidFill>
                  <a:srgbClr val="0070C0"/>
                </a:solidFill>
                <a:effectLst>
                  <a:outerShdw blurRad="38100" dist="25400" dir="5400000" algn="ctr" rotWithShape="0">
                    <a:srgbClr val="6E747A">
                      <a:alpha val="43000"/>
                    </a:srgbClr>
                  </a:outerShdw>
                </a:effectLst>
              </a:rPr>
              <a:t>Namespace</a:t>
            </a:r>
          </a:p>
          <a:p>
            <a:pPr algn="ctr"/>
            <a:endParaRPr lang="en-US" dirty="0"/>
          </a:p>
          <a:p>
            <a:pPr algn="ctr"/>
            <a:endParaRPr lang="en-US" dirty="0"/>
          </a:p>
          <a:p>
            <a:pPr algn="ctr"/>
            <a:endParaRPr lang="en-US" dirty="0"/>
          </a:p>
        </p:txBody>
      </p:sp>
      <p:grpSp>
        <p:nvGrpSpPr>
          <p:cNvPr id="14" name="Group 13">
            <a:extLst>
              <a:ext uri="{FF2B5EF4-FFF2-40B4-BE49-F238E27FC236}">
                <a16:creationId xmlns:a16="http://schemas.microsoft.com/office/drawing/2014/main" xmlns="" id="{5C9ED5EB-87AE-4A30-ADE0-8E40F79908CB}"/>
              </a:ext>
            </a:extLst>
          </p:cNvPr>
          <p:cNvGrpSpPr/>
          <p:nvPr/>
        </p:nvGrpSpPr>
        <p:grpSpPr>
          <a:xfrm>
            <a:off x="6806749" y="3789416"/>
            <a:ext cx="1554165" cy="1121959"/>
            <a:chOff x="6806749" y="3789416"/>
            <a:chExt cx="1554165" cy="1121959"/>
          </a:xfrm>
        </p:grpSpPr>
        <p:grpSp>
          <p:nvGrpSpPr>
            <p:cNvPr id="34" name="Group 33">
              <a:extLst>
                <a:ext uri="{FF2B5EF4-FFF2-40B4-BE49-F238E27FC236}">
                  <a16:creationId xmlns:a16="http://schemas.microsoft.com/office/drawing/2014/main" xmlns="" id="{6976BB2C-6ECC-4DFE-B87C-850C8F1BB1C1}"/>
                </a:ext>
              </a:extLst>
            </p:cNvPr>
            <p:cNvGrpSpPr/>
            <p:nvPr/>
          </p:nvGrpSpPr>
          <p:grpSpPr>
            <a:xfrm>
              <a:off x="6806749" y="3789416"/>
              <a:ext cx="714620" cy="1121959"/>
              <a:chOff x="5020654" y="1368417"/>
              <a:chExt cx="714620" cy="1035172"/>
            </a:xfrm>
          </p:grpSpPr>
          <p:sp>
            <p:nvSpPr>
              <p:cNvPr id="35" name="Rectangle 34">
                <a:extLst>
                  <a:ext uri="{FF2B5EF4-FFF2-40B4-BE49-F238E27FC236}">
                    <a16:creationId xmlns:a16="http://schemas.microsoft.com/office/drawing/2014/main" xmlns="" id="{88B574C3-9E35-4007-A4FC-27555D6FC799}"/>
                  </a:ext>
                </a:extLst>
              </p:cNvPr>
              <p:cNvSpPr/>
              <p:nvPr/>
            </p:nvSpPr>
            <p:spPr>
              <a:xfrm rot="16200000">
                <a:off x="5173358" y="1841672"/>
                <a:ext cx="443842" cy="6799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xmlns="" id="{B775987B-FE7A-4C9F-BBB5-5A0886BDD316}"/>
                  </a:ext>
                </a:extLst>
              </p:cNvPr>
              <p:cNvSpPr/>
              <p:nvPr/>
            </p:nvSpPr>
            <p:spPr>
              <a:xfrm rot="16200000">
                <a:off x="4684224" y="1704847"/>
                <a:ext cx="1035170" cy="3623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vEthernet</a:t>
                </a:r>
                <a:endParaRPr lang="en-US" dirty="0"/>
              </a:p>
            </p:txBody>
          </p:sp>
        </p:grpSp>
        <p:cxnSp>
          <p:nvCxnSpPr>
            <p:cNvPr id="37" name="Straight Arrow Connector 36">
              <a:extLst>
                <a:ext uri="{FF2B5EF4-FFF2-40B4-BE49-F238E27FC236}">
                  <a16:creationId xmlns:a16="http://schemas.microsoft.com/office/drawing/2014/main" xmlns="" id="{3645FC08-A10F-4E37-9C7D-CCD6DA32CCBB}"/>
                </a:ext>
              </a:extLst>
            </p:cNvPr>
            <p:cNvCxnSpPr>
              <a:cxnSpLocks/>
            </p:cNvCxnSpPr>
            <p:nvPr/>
          </p:nvCxnSpPr>
          <p:spPr>
            <a:xfrm flipH="1">
              <a:off x="7521370" y="4536819"/>
              <a:ext cx="6047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xmlns="" id="{4AECD3BF-12A5-4901-B89A-580E8240AAC1}"/>
                </a:ext>
              </a:extLst>
            </p:cNvPr>
            <p:cNvCxnSpPr>
              <a:cxnSpLocks/>
            </p:cNvCxnSpPr>
            <p:nvPr/>
          </p:nvCxnSpPr>
          <p:spPr>
            <a:xfrm>
              <a:off x="7521370" y="4711977"/>
              <a:ext cx="64654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Flowchart: Summing Junction 9">
              <a:extLst>
                <a:ext uri="{FF2B5EF4-FFF2-40B4-BE49-F238E27FC236}">
                  <a16:creationId xmlns:a16="http://schemas.microsoft.com/office/drawing/2014/main" xmlns="" id="{9A6A6E48-E3D5-436C-8A7C-07DF003392FA}"/>
                </a:ext>
              </a:extLst>
            </p:cNvPr>
            <p:cNvSpPr/>
            <p:nvPr/>
          </p:nvSpPr>
          <p:spPr>
            <a:xfrm>
              <a:off x="8157967" y="4524167"/>
              <a:ext cx="202947" cy="198103"/>
            </a:xfrm>
            <a:prstGeom prst="flowChartSummingJunction">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grpSp>
      <p:graphicFrame>
        <p:nvGraphicFramePr>
          <p:cNvPr id="3" name="Table 2">
            <a:extLst>
              <a:ext uri="{FF2B5EF4-FFF2-40B4-BE49-F238E27FC236}">
                <a16:creationId xmlns:a16="http://schemas.microsoft.com/office/drawing/2014/main" xmlns="" id="{3DC6DC51-7690-42B8-9B43-0F81430D391E}"/>
              </a:ext>
            </a:extLst>
          </p:cNvPr>
          <p:cNvGraphicFramePr>
            <a:graphicFrameLocks noGrp="1"/>
          </p:cNvGraphicFramePr>
          <p:nvPr>
            <p:extLst/>
          </p:nvPr>
        </p:nvGraphicFramePr>
        <p:xfrm>
          <a:off x="7059106" y="6547175"/>
          <a:ext cx="2217614" cy="243840"/>
        </p:xfrm>
        <a:graphic>
          <a:graphicData uri="http://schemas.openxmlformats.org/drawingml/2006/table">
            <a:tbl>
              <a:tblPr firstRow="1" bandRow="1">
                <a:tableStyleId>{5C22544A-7EE6-4342-B048-85BDC9FD1C3A}</a:tableStyleId>
              </a:tblPr>
              <a:tblGrid>
                <a:gridCol w="878341">
                  <a:extLst>
                    <a:ext uri="{9D8B030D-6E8A-4147-A177-3AD203B41FA5}">
                      <a16:colId xmlns:a16="http://schemas.microsoft.com/office/drawing/2014/main" xmlns="" val="3538729790"/>
                    </a:ext>
                  </a:extLst>
                </a:gridCol>
                <a:gridCol w="1339273">
                  <a:extLst>
                    <a:ext uri="{9D8B030D-6E8A-4147-A177-3AD203B41FA5}">
                      <a16:colId xmlns:a16="http://schemas.microsoft.com/office/drawing/2014/main" xmlns="" val="932744125"/>
                    </a:ext>
                  </a:extLst>
                </a:gridCol>
              </a:tblGrid>
              <a:tr h="234667">
                <a:tc>
                  <a:txBody>
                    <a:bodyPr/>
                    <a:lstStyle/>
                    <a:p>
                      <a:r>
                        <a:rPr lang="en-US" sz="1000" dirty="0">
                          <a:solidFill>
                            <a:schemeClr val="tx1"/>
                          </a:solidFill>
                        </a:rPr>
                        <a:t>192.168.0.5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r>
                        <a:rPr lang="en-US" sz="1000" dirty="0">
                          <a:solidFill>
                            <a:schemeClr val="tx1"/>
                          </a:solidFill>
                        </a:rPr>
                        <a:t>00:15:aa:bb:cc:dd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xmlns="" val="308636783"/>
                  </a:ext>
                </a:extLst>
              </a:tr>
            </a:tbl>
          </a:graphicData>
        </a:graphic>
      </p:graphicFrame>
      <p:graphicFrame>
        <p:nvGraphicFramePr>
          <p:cNvPr id="47" name="Table 46">
            <a:extLst>
              <a:ext uri="{FF2B5EF4-FFF2-40B4-BE49-F238E27FC236}">
                <a16:creationId xmlns:a16="http://schemas.microsoft.com/office/drawing/2014/main" xmlns="" id="{5576DA7D-1E96-46FC-9B71-1544F5CED2A6}"/>
              </a:ext>
            </a:extLst>
          </p:cNvPr>
          <p:cNvGraphicFramePr>
            <a:graphicFrameLocks noGrp="1"/>
          </p:cNvGraphicFramePr>
          <p:nvPr>
            <p:extLst/>
          </p:nvPr>
        </p:nvGraphicFramePr>
        <p:xfrm>
          <a:off x="9594573" y="2465499"/>
          <a:ext cx="2217614" cy="243840"/>
        </p:xfrm>
        <a:graphic>
          <a:graphicData uri="http://schemas.openxmlformats.org/drawingml/2006/table">
            <a:tbl>
              <a:tblPr firstRow="1" bandRow="1">
                <a:tableStyleId>{5C22544A-7EE6-4342-B048-85BDC9FD1C3A}</a:tableStyleId>
              </a:tblPr>
              <a:tblGrid>
                <a:gridCol w="878341">
                  <a:extLst>
                    <a:ext uri="{9D8B030D-6E8A-4147-A177-3AD203B41FA5}">
                      <a16:colId xmlns:a16="http://schemas.microsoft.com/office/drawing/2014/main" xmlns="" val="3538729790"/>
                    </a:ext>
                  </a:extLst>
                </a:gridCol>
                <a:gridCol w="1339273">
                  <a:extLst>
                    <a:ext uri="{9D8B030D-6E8A-4147-A177-3AD203B41FA5}">
                      <a16:colId xmlns:a16="http://schemas.microsoft.com/office/drawing/2014/main" xmlns="" val="932744125"/>
                    </a:ext>
                  </a:extLst>
                </a:gridCol>
              </a:tblGrid>
              <a:tr h="234667">
                <a:tc>
                  <a:txBody>
                    <a:bodyPr/>
                    <a:lstStyle/>
                    <a:p>
                      <a:r>
                        <a:rPr lang="en-US" sz="1000" dirty="0">
                          <a:solidFill>
                            <a:schemeClr val="tx1"/>
                          </a:solidFill>
                        </a:rPr>
                        <a:t>192.168.0.6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r>
                        <a:rPr lang="en-US" sz="1000" dirty="0">
                          <a:solidFill>
                            <a:schemeClr val="tx1"/>
                          </a:solidFill>
                        </a:rPr>
                        <a:t>00:15:aa:bb:cc:a1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xmlns="" val="308636783"/>
                  </a:ext>
                </a:extLst>
              </a:tr>
            </a:tbl>
          </a:graphicData>
        </a:graphic>
      </p:graphicFrame>
    </p:spTree>
    <p:extLst>
      <p:ext uri="{BB962C8B-B14F-4D97-AF65-F5344CB8AC3E}">
        <p14:creationId xmlns:p14="http://schemas.microsoft.com/office/powerpoint/2010/main" val="2154040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graphicEl>
                                              <a:dgm id="{B63AE0F1-9888-4748-B84B-442E64BDC96B}"/>
                                            </p:graphic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graphicEl>
                                              <a:dgm id="{93E557A3-D983-49E3-849A-6B9963E0013B}"/>
                                            </p:graphic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graphicEl>
                                              <a:dgm id="{0BF465D1-D76D-48B6-B102-543E8D26221E}"/>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graphicEl>
                                              <a:dgm id="{154452D9-2958-4EF4-A552-EA382E083B67}"/>
                                            </p:graphic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
                                            <p:graphicEl>
                                              <a:dgm id="{F7A22280-EAE7-4A21-9680-072934C14DF7}"/>
                                            </p:graphicEl>
                                          </p:spTgt>
                                        </p:tgtEl>
                                        <p:attrNameLst>
                                          <p:attrName>style.visibility</p:attrName>
                                        </p:attrNameLst>
                                      </p:cBhvr>
                                      <p:to>
                                        <p:strVal val="visible"/>
                                      </p:to>
                                    </p:set>
                                  </p:childTnLst>
                                </p:cTn>
                              </p:par>
                              <p:par>
                                <p:cTn id="25" presetID="42" presetClass="path" presetSubtype="0" accel="50000" decel="50000" fill="hold" grpId="1" nodeType="withEffect">
                                  <p:stCondLst>
                                    <p:cond delay="0"/>
                                  </p:stCondLst>
                                  <p:childTnLst>
                                    <p:animMotion origin="layout" path="M -3.125E-6 -2.96296E-6 L -0.30195 -0.00648 " pathEditMode="relative" rAng="0" ptsTypes="AA">
                                      <p:cBhvr>
                                        <p:cTn id="26" dur="2000" fill="hold"/>
                                        <p:tgtEl>
                                          <p:spTgt spid="46"/>
                                        </p:tgtEl>
                                        <p:attrNameLst>
                                          <p:attrName>ppt_x</p:attrName>
                                          <p:attrName>ppt_y</p:attrName>
                                        </p:attrNameLst>
                                      </p:cBhvr>
                                      <p:rCtr x="-15104" y="-324"/>
                                    </p:animMotion>
                                  </p:childTnLst>
                                </p:cTn>
                              </p:par>
                              <p:par>
                                <p:cTn id="27" presetID="1" presetClass="entr" presetSubtype="0" fill="hold" nodeType="withEffect">
                                  <p:stCondLst>
                                    <p:cond delay="0"/>
                                  </p:stCondLst>
                                  <p:childTnLst>
                                    <p:set>
                                      <p:cBhvr>
                                        <p:cTn id="28" dur="1" fill="hold">
                                          <p:stCondLst>
                                            <p:cond delay="0"/>
                                          </p:stCondLst>
                                        </p:cTn>
                                        <p:tgtEl>
                                          <p:spTgt spid="8"/>
                                        </p:tgtEl>
                                        <p:attrNameLst>
                                          <p:attrName>style.visibility</p:attrName>
                                        </p:attrNameLst>
                                      </p:cBhvr>
                                      <p:to>
                                        <p:strVal val="visible"/>
                                      </p:to>
                                    </p:set>
                                  </p:childTnLst>
                                </p:cTn>
                              </p:par>
                            </p:childTnLst>
                          </p:cTn>
                        </p:par>
                        <p:par>
                          <p:cTn id="29" fill="hold">
                            <p:stCondLst>
                              <p:cond delay="2000"/>
                            </p:stCondLst>
                            <p:childTnLst>
                              <p:par>
                                <p:cTn id="30" presetID="1" presetClass="entr" presetSubtype="0" fill="hold" nodeType="afterEffect">
                                  <p:stCondLst>
                                    <p:cond delay="0"/>
                                  </p:stCondLst>
                                  <p:childTnLst>
                                    <p:set>
                                      <p:cBhvr>
                                        <p:cTn id="31" dur="1" fill="hold">
                                          <p:stCondLst>
                                            <p:cond delay="0"/>
                                          </p:stCondLst>
                                        </p:cTn>
                                        <p:tgtEl>
                                          <p:spTgt spid="14"/>
                                        </p:tgtEl>
                                        <p:attrNameLst>
                                          <p:attrName>style.visibility</p:attrName>
                                        </p:attrNameLst>
                                      </p:cBhvr>
                                      <p:to>
                                        <p:strVal val="visible"/>
                                      </p:to>
                                    </p:set>
                                  </p:childTnLst>
                                </p:cTn>
                              </p:par>
                              <p:par>
                                <p:cTn id="32" presetID="42" presetClass="path" presetSubtype="0" accel="50000" decel="50000" fill="hold" nodeType="withEffect">
                                  <p:stCondLst>
                                    <p:cond delay="0"/>
                                  </p:stCondLst>
                                  <p:childTnLst>
                                    <p:animMotion origin="layout" path="M -1.875E-6 -3.7037E-6 L -0.10026 -0.22129 " pathEditMode="relative" rAng="0" ptsTypes="AA">
                                      <p:cBhvr>
                                        <p:cTn id="33" dur="2000" fill="hold"/>
                                        <p:tgtEl>
                                          <p:spTgt spid="3"/>
                                        </p:tgtEl>
                                        <p:attrNameLst>
                                          <p:attrName>ppt_x</p:attrName>
                                          <p:attrName>ppt_y</p:attrName>
                                        </p:attrNameLst>
                                      </p:cBhvr>
                                      <p:rCtr x="-5013" y="-11065"/>
                                    </p:animMotion>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2">
                                            <p:graphicEl>
                                              <a:dgm id="{547082A1-D451-4999-8405-1456CDA9F36D}"/>
                                            </p:graphicEl>
                                          </p:spTgt>
                                        </p:tgtEl>
                                        <p:attrNameLst>
                                          <p:attrName>style.visibility</p:attrName>
                                        </p:attrNameLst>
                                      </p:cBhvr>
                                      <p:to>
                                        <p:strVal val="visible"/>
                                      </p:to>
                                    </p:set>
                                  </p:childTnLst>
                                </p:cTn>
                              </p:par>
                              <p:par>
                                <p:cTn id="38" presetID="1" presetClass="entr" presetSubtype="0" fill="hold" grpId="0" nodeType="withEffect">
                                  <p:stCondLst>
                                    <p:cond delay="0"/>
                                  </p:stCondLst>
                                  <p:childTnLst>
                                    <p:set>
                                      <p:cBhvr>
                                        <p:cTn id="39" dur="1" fill="hold">
                                          <p:stCondLst>
                                            <p:cond delay="0"/>
                                          </p:stCondLst>
                                        </p:cTn>
                                        <p:tgtEl>
                                          <p:spTgt spid="2">
                                            <p:graphicEl>
                                              <a:dgm id="{01CCBDC7-A877-4150-8485-DDC4BEF56B77}"/>
                                            </p:graphicEl>
                                          </p:spTgt>
                                        </p:tgtEl>
                                        <p:attrNameLst>
                                          <p:attrName>style.visibility</p:attrName>
                                        </p:attrNameLst>
                                      </p:cBhvr>
                                      <p:to>
                                        <p:strVal val="visible"/>
                                      </p:to>
                                    </p:set>
                                  </p:childTnLst>
                                </p:cTn>
                              </p:par>
                              <p:par>
                                <p:cTn id="40" presetID="1" presetClass="entr" presetSubtype="0" fill="hold" grpId="0" nodeType="withEffect">
                                  <p:stCondLst>
                                    <p:cond delay="0"/>
                                  </p:stCondLst>
                                  <p:childTnLst>
                                    <p:set>
                                      <p:cBhvr>
                                        <p:cTn id="41" dur="1" fill="hold">
                                          <p:stCondLst>
                                            <p:cond delay="0"/>
                                          </p:stCondLst>
                                        </p:cTn>
                                        <p:tgtEl>
                                          <p:spTgt spid="27"/>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2">
                                            <p:graphicEl>
                                              <a:dgm id="{8053F1F8-4F82-4E3B-B8A8-70F48696E559}"/>
                                            </p:graphicEl>
                                          </p:spTgt>
                                        </p:tgtEl>
                                        <p:attrNameLst>
                                          <p:attrName>style.visibility</p:attrName>
                                        </p:attrNameLst>
                                      </p:cBhvr>
                                      <p:to>
                                        <p:strVal val="visible"/>
                                      </p:to>
                                    </p:set>
                                  </p:childTnLst>
                                </p:cTn>
                              </p:par>
                              <p:par>
                                <p:cTn id="46" presetID="1" presetClass="entr" presetSubtype="0" fill="hold" grpId="0" nodeType="withEffect">
                                  <p:stCondLst>
                                    <p:cond delay="0"/>
                                  </p:stCondLst>
                                  <p:childTnLst>
                                    <p:set>
                                      <p:cBhvr>
                                        <p:cTn id="47" dur="1" fill="hold">
                                          <p:stCondLst>
                                            <p:cond delay="0"/>
                                          </p:stCondLst>
                                        </p:cTn>
                                        <p:tgtEl>
                                          <p:spTgt spid="2">
                                            <p:graphicEl>
                                              <a:dgm id="{3F98C49E-A8C7-45AE-8942-A76329C87ECD}"/>
                                            </p:graphicEl>
                                          </p:spTgt>
                                        </p:tgtEl>
                                        <p:attrNameLst>
                                          <p:attrName>style.visibility</p:attrName>
                                        </p:attrNameLst>
                                      </p:cBhvr>
                                      <p:to>
                                        <p:strVal val="visible"/>
                                      </p:to>
                                    </p:set>
                                  </p:childTnLst>
                                </p:cTn>
                              </p:par>
                              <p:par>
                                <p:cTn id="48" presetID="1" presetClass="entr" presetSubtype="0" fill="hold" nodeType="withEffect">
                                  <p:stCondLst>
                                    <p:cond delay="0"/>
                                  </p:stCondLst>
                                  <p:childTnLst>
                                    <p:set>
                                      <p:cBhvr>
                                        <p:cTn id="49" dur="1" fill="hold">
                                          <p:stCondLst>
                                            <p:cond delay="0"/>
                                          </p:stCondLst>
                                        </p:cTn>
                                        <p:tgtEl>
                                          <p:spTgt spid="47"/>
                                        </p:tgtEl>
                                        <p:attrNameLst>
                                          <p:attrName>style.visibility</p:attrName>
                                        </p:attrNameLst>
                                      </p:cBhvr>
                                      <p:to>
                                        <p:strVal val="visible"/>
                                      </p:to>
                                    </p:set>
                                  </p:childTnLst>
                                </p:cTn>
                              </p:par>
                              <p:par>
                                <p:cTn id="50" presetID="1" presetClass="entr" presetSubtype="0" fill="hold" nodeType="withEffect">
                                  <p:stCondLst>
                                    <p:cond delay="0"/>
                                  </p:stCondLst>
                                  <p:childTnLst>
                                    <p:set>
                                      <p:cBhvr>
                                        <p:cTn id="51" dur="1" fill="hold">
                                          <p:stCondLst>
                                            <p:cond delay="0"/>
                                          </p:stCondLst>
                                        </p:cTn>
                                        <p:tgtEl>
                                          <p:spTgt spid="13"/>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childTnLst>
                                    <p:set>
                                      <p:cBhvr>
                                        <p:cTn id="55" dur="1" fill="hold">
                                          <p:stCondLst>
                                            <p:cond delay="0"/>
                                          </p:stCondLst>
                                        </p:cTn>
                                        <p:tgtEl>
                                          <p:spTgt spid="2">
                                            <p:graphicEl>
                                              <a:dgm id="{288DD249-1E7E-401C-9B9A-248F0672D842}"/>
                                            </p:graphicEl>
                                          </p:spTgt>
                                        </p:tgtEl>
                                        <p:attrNameLst>
                                          <p:attrName>style.visibility</p:attrName>
                                        </p:attrNameLst>
                                      </p:cBhvr>
                                      <p:to>
                                        <p:strVal val="visible"/>
                                      </p:to>
                                    </p:set>
                                  </p:childTnLst>
                                </p:cTn>
                              </p:par>
                              <p:par>
                                <p:cTn id="56" presetID="1" presetClass="entr" presetSubtype="0" fill="hold" nodeType="withEffect">
                                  <p:stCondLst>
                                    <p:cond delay="0"/>
                                  </p:stCondLst>
                                  <p:childTnLst>
                                    <p:set>
                                      <p:cBhvr>
                                        <p:cTn id="57" dur="1" fill="hold">
                                          <p:stCondLst>
                                            <p:cond delay="0"/>
                                          </p:stCondLst>
                                        </p:cTn>
                                        <p:tgtEl>
                                          <p:spTgt spid="9"/>
                                        </p:tgtEl>
                                        <p:attrNameLst>
                                          <p:attrName>style.visibility</p:attrName>
                                        </p:attrNameLst>
                                      </p:cBhvr>
                                      <p:to>
                                        <p:strVal val="visible"/>
                                      </p:to>
                                    </p:set>
                                  </p:childTnLst>
                                </p:cTn>
                              </p:par>
                              <p:par>
                                <p:cTn id="58" presetID="1" presetClass="entr" presetSubtype="0" fill="hold" grpId="0" nodeType="withEffect">
                                  <p:stCondLst>
                                    <p:cond delay="0"/>
                                  </p:stCondLst>
                                  <p:childTnLst>
                                    <p:set>
                                      <p:cBhvr>
                                        <p:cTn id="59" dur="1" fill="hold">
                                          <p:stCondLst>
                                            <p:cond delay="0"/>
                                          </p:stCondLst>
                                        </p:cTn>
                                        <p:tgtEl>
                                          <p:spTgt spid="2">
                                            <p:graphicEl>
                                              <a:dgm id="{9225E510-182A-4282-A98A-AC8324E0A2BA}"/>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Sub>
          <a:bldDgm bld="one"/>
        </p:bldSub>
      </p:bldGraphic>
      <p:bldP spid="15" grpId="0" animBg="1"/>
      <p:bldP spid="27" grpId="0" animBg="1"/>
      <p:bldP spid="46" grpId="0" animBg="1"/>
      <p:bldP spid="46" grpId="1"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xmlns="" id="{84048502-FF1E-41A1-B26F-D47ABD07C1E3}"/>
              </a:ext>
            </a:extLst>
          </p:cNvPr>
          <p:cNvPicPr>
            <a:picLocks noChangeAspect="1"/>
          </p:cNvPicPr>
          <p:nvPr/>
        </p:nvPicPr>
        <p:blipFill>
          <a:blip r:embed="rId3"/>
          <a:stretch>
            <a:fillRect/>
          </a:stretch>
        </p:blipFill>
        <p:spPr>
          <a:xfrm>
            <a:off x="2262337" y="1425175"/>
            <a:ext cx="3172596" cy="4753112"/>
          </a:xfrm>
          <a:prstGeom prst="rect">
            <a:avLst/>
          </a:prstGeom>
        </p:spPr>
      </p:pic>
      <p:sp>
        <p:nvSpPr>
          <p:cNvPr id="7" name="TextBox 6">
            <a:extLst>
              <a:ext uri="{FF2B5EF4-FFF2-40B4-BE49-F238E27FC236}">
                <a16:creationId xmlns:a16="http://schemas.microsoft.com/office/drawing/2014/main" xmlns="" id="{736E2E42-E816-4DA9-997D-A3C6A2EA9081}"/>
              </a:ext>
            </a:extLst>
          </p:cNvPr>
          <p:cNvSpPr txBox="1"/>
          <p:nvPr/>
        </p:nvSpPr>
        <p:spPr>
          <a:xfrm>
            <a:off x="3282029" y="3226747"/>
            <a:ext cx="777970" cy="369332"/>
          </a:xfrm>
          <a:prstGeom prst="rect">
            <a:avLst/>
          </a:prstGeom>
          <a:noFill/>
        </p:spPr>
        <p:txBody>
          <a:bodyPr wrap="none" rtlCol="0">
            <a:spAutoFit/>
          </a:bodyPr>
          <a:lstStyle/>
          <a:p>
            <a:r>
              <a:rPr lang="en-US" dirty="0">
                <a:solidFill>
                  <a:srgbClr val="00B050"/>
                </a:solidFill>
              </a:rPr>
              <a:t>Egress</a:t>
            </a:r>
          </a:p>
        </p:txBody>
      </p:sp>
      <p:sp>
        <p:nvSpPr>
          <p:cNvPr id="9" name="TextBox 8">
            <a:extLst>
              <a:ext uri="{FF2B5EF4-FFF2-40B4-BE49-F238E27FC236}">
                <a16:creationId xmlns:a16="http://schemas.microsoft.com/office/drawing/2014/main" xmlns="" id="{F8C4594A-45D0-4572-9565-4CF950F705FD}"/>
              </a:ext>
            </a:extLst>
          </p:cNvPr>
          <p:cNvSpPr txBox="1"/>
          <p:nvPr/>
        </p:nvSpPr>
        <p:spPr>
          <a:xfrm>
            <a:off x="3282486" y="5431509"/>
            <a:ext cx="777970" cy="369332"/>
          </a:xfrm>
          <a:prstGeom prst="rect">
            <a:avLst/>
          </a:prstGeom>
          <a:noFill/>
        </p:spPr>
        <p:txBody>
          <a:bodyPr wrap="none" rtlCol="0">
            <a:spAutoFit/>
          </a:bodyPr>
          <a:lstStyle/>
          <a:p>
            <a:r>
              <a:rPr lang="en-US" dirty="0">
                <a:solidFill>
                  <a:srgbClr val="00B050"/>
                </a:solidFill>
              </a:rPr>
              <a:t>Egress</a:t>
            </a:r>
          </a:p>
        </p:txBody>
      </p:sp>
      <p:sp>
        <p:nvSpPr>
          <p:cNvPr id="10" name="TextBox 9">
            <a:extLst>
              <a:ext uri="{FF2B5EF4-FFF2-40B4-BE49-F238E27FC236}">
                <a16:creationId xmlns:a16="http://schemas.microsoft.com/office/drawing/2014/main" xmlns="" id="{56AA2D47-7F5A-4E0A-9673-F901F143D4D6}"/>
              </a:ext>
            </a:extLst>
          </p:cNvPr>
          <p:cNvSpPr txBox="1"/>
          <p:nvPr/>
        </p:nvSpPr>
        <p:spPr>
          <a:xfrm>
            <a:off x="4701338" y="3226747"/>
            <a:ext cx="845296" cy="369332"/>
          </a:xfrm>
          <a:prstGeom prst="rect">
            <a:avLst/>
          </a:prstGeom>
          <a:noFill/>
        </p:spPr>
        <p:txBody>
          <a:bodyPr wrap="none" rtlCol="0">
            <a:spAutoFit/>
          </a:bodyPr>
          <a:lstStyle/>
          <a:p>
            <a:r>
              <a:rPr lang="en-US" dirty="0">
                <a:solidFill>
                  <a:srgbClr val="FF0000"/>
                </a:solidFill>
              </a:rPr>
              <a:t>Ingress</a:t>
            </a:r>
          </a:p>
        </p:txBody>
      </p:sp>
      <p:sp>
        <p:nvSpPr>
          <p:cNvPr id="11" name="TextBox 10">
            <a:extLst>
              <a:ext uri="{FF2B5EF4-FFF2-40B4-BE49-F238E27FC236}">
                <a16:creationId xmlns:a16="http://schemas.microsoft.com/office/drawing/2014/main" xmlns="" id="{F750EB2F-CAEA-48E3-83AD-04074D398137}"/>
              </a:ext>
            </a:extLst>
          </p:cNvPr>
          <p:cNvSpPr txBox="1"/>
          <p:nvPr/>
        </p:nvSpPr>
        <p:spPr>
          <a:xfrm>
            <a:off x="4701795" y="5431509"/>
            <a:ext cx="845296" cy="369332"/>
          </a:xfrm>
          <a:prstGeom prst="rect">
            <a:avLst/>
          </a:prstGeom>
          <a:noFill/>
        </p:spPr>
        <p:txBody>
          <a:bodyPr wrap="none" rtlCol="0">
            <a:spAutoFit/>
          </a:bodyPr>
          <a:lstStyle/>
          <a:p>
            <a:r>
              <a:rPr lang="en-US" dirty="0">
                <a:solidFill>
                  <a:srgbClr val="FF0000"/>
                </a:solidFill>
              </a:rPr>
              <a:t>Ingress</a:t>
            </a:r>
          </a:p>
        </p:txBody>
      </p:sp>
      <p:grpSp>
        <p:nvGrpSpPr>
          <p:cNvPr id="12" name="Group 11">
            <a:extLst>
              <a:ext uri="{FF2B5EF4-FFF2-40B4-BE49-F238E27FC236}">
                <a16:creationId xmlns:a16="http://schemas.microsoft.com/office/drawing/2014/main" xmlns="" id="{7D8AE02B-0B68-4D38-98E6-AFCB19597426}"/>
              </a:ext>
            </a:extLst>
          </p:cNvPr>
          <p:cNvGrpSpPr/>
          <p:nvPr/>
        </p:nvGrpSpPr>
        <p:grpSpPr>
          <a:xfrm>
            <a:off x="7387114" y="1478275"/>
            <a:ext cx="3738083" cy="4646912"/>
            <a:chOff x="6920681" y="1614488"/>
            <a:chExt cx="4149751" cy="5082897"/>
          </a:xfrm>
        </p:grpSpPr>
        <p:sp>
          <p:nvSpPr>
            <p:cNvPr id="13" name="Bent-Up Arrow 5">
              <a:extLst>
                <a:ext uri="{FF2B5EF4-FFF2-40B4-BE49-F238E27FC236}">
                  <a16:creationId xmlns:a16="http://schemas.microsoft.com/office/drawing/2014/main" xmlns="" id="{3C381398-4395-4CE1-BA45-2D6D1F60D8A0}"/>
                </a:ext>
              </a:extLst>
            </p:cNvPr>
            <p:cNvSpPr/>
            <p:nvPr/>
          </p:nvSpPr>
          <p:spPr>
            <a:xfrm>
              <a:off x="7402605" y="2376488"/>
              <a:ext cx="1363570" cy="3871912"/>
            </a:xfrm>
            <a:prstGeom prst="bentUpArrow">
              <a:avLst>
                <a:gd name="adj1" fmla="val 5595"/>
                <a:gd name="adj2" fmla="val 8319"/>
                <a:gd name="adj3" fmla="val 7246"/>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14" name="Bent-Up Arrow 6">
              <a:extLst>
                <a:ext uri="{FF2B5EF4-FFF2-40B4-BE49-F238E27FC236}">
                  <a16:creationId xmlns:a16="http://schemas.microsoft.com/office/drawing/2014/main" xmlns="" id="{959DA597-E824-4B19-AC45-E93BB9B075C9}"/>
                </a:ext>
              </a:extLst>
            </p:cNvPr>
            <p:cNvSpPr/>
            <p:nvPr/>
          </p:nvSpPr>
          <p:spPr>
            <a:xfrm rot="5400000">
              <a:off x="7820071" y="3711623"/>
              <a:ext cx="3881437" cy="1363570"/>
            </a:xfrm>
            <a:prstGeom prst="bentUpArrow">
              <a:avLst>
                <a:gd name="adj1" fmla="val 5595"/>
                <a:gd name="adj2" fmla="val 8319"/>
                <a:gd name="adj3" fmla="val 7246"/>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xmlns="" id="{CA992CD3-0579-4305-89DC-57CC595BAA02}"/>
                </a:ext>
              </a:extLst>
            </p:cNvPr>
            <p:cNvSpPr/>
            <p:nvPr/>
          </p:nvSpPr>
          <p:spPr>
            <a:xfrm>
              <a:off x="8054108" y="1614488"/>
              <a:ext cx="1742339" cy="762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t>Container</a:t>
              </a:r>
            </a:p>
          </p:txBody>
        </p:sp>
        <p:sp>
          <p:nvSpPr>
            <p:cNvPr id="16" name="Rounded Rectangle 8">
              <a:extLst>
                <a:ext uri="{FF2B5EF4-FFF2-40B4-BE49-F238E27FC236}">
                  <a16:creationId xmlns:a16="http://schemas.microsoft.com/office/drawing/2014/main" xmlns="" id="{0C5BDA65-FB6C-4076-BCCB-060C41DF722E}"/>
                </a:ext>
              </a:extLst>
            </p:cNvPr>
            <p:cNvSpPr/>
            <p:nvPr/>
          </p:nvSpPr>
          <p:spPr>
            <a:xfrm>
              <a:off x="7561480" y="2596619"/>
              <a:ext cx="2730270" cy="681392"/>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Metering</a:t>
              </a:r>
            </a:p>
          </p:txBody>
        </p:sp>
        <p:sp>
          <p:nvSpPr>
            <p:cNvPr id="17" name="Rounded Rectangle 9">
              <a:extLst>
                <a:ext uri="{FF2B5EF4-FFF2-40B4-BE49-F238E27FC236}">
                  <a16:creationId xmlns:a16="http://schemas.microsoft.com/office/drawing/2014/main" xmlns="" id="{22180119-208C-4CC8-8572-2D3B10AEA4E5}"/>
                </a:ext>
              </a:extLst>
            </p:cNvPr>
            <p:cNvSpPr/>
            <p:nvPr/>
          </p:nvSpPr>
          <p:spPr>
            <a:xfrm>
              <a:off x="7566203" y="4281488"/>
              <a:ext cx="2730270" cy="68580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VNET</a:t>
              </a:r>
            </a:p>
          </p:txBody>
        </p:sp>
        <p:sp>
          <p:nvSpPr>
            <p:cNvPr id="18" name="Rounded Rectangle 10">
              <a:extLst>
                <a:ext uri="{FF2B5EF4-FFF2-40B4-BE49-F238E27FC236}">
                  <a16:creationId xmlns:a16="http://schemas.microsoft.com/office/drawing/2014/main" xmlns="" id="{FF4AE48C-2C99-4D80-9CC3-A695AC7F523D}"/>
                </a:ext>
              </a:extLst>
            </p:cNvPr>
            <p:cNvSpPr/>
            <p:nvPr/>
          </p:nvSpPr>
          <p:spPr>
            <a:xfrm>
              <a:off x="7566185" y="5119688"/>
              <a:ext cx="2727138" cy="68580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SLB</a:t>
              </a:r>
            </a:p>
          </p:txBody>
        </p:sp>
        <p:sp>
          <p:nvSpPr>
            <p:cNvPr id="19" name="Rounded Rectangle 11">
              <a:extLst>
                <a:ext uri="{FF2B5EF4-FFF2-40B4-BE49-F238E27FC236}">
                  <a16:creationId xmlns:a16="http://schemas.microsoft.com/office/drawing/2014/main" xmlns="" id="{4B526205-80BC-49D1-9123-D2FBCAF6DF24}"/>
                </a:ext>
              </a:extLst>
            </p:cNvPr>
            <p:cNvSpPr/>
            <p:nvPr/>
          </p:nvSpPr>
          <p:spPr>
            <a:xfrm>
              <a:off x="7563052" y="3444696"/>
              <a:ext cx="2730270" cy="681392"/>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ACLs</a:t>
              </a:r>
            </a:p>
          </p:txBody>
        </p:sp>
        <p:sp>
          <p:nvSpPr>
            <p:cNvPr id="20" name="TextBox 19">
              <a:extLst>
                <a:ext uri="{FF2B5EF4-FFF2-40B4-BE49-F238E27FC236}">
                  <a16:creationId xmlns:a16="http://schemas.microsoft.com/office/drawing/2014/main" xmlns="" id="{216CC307-8391-459D-A1A5-4938D670DFC8}"/>
                </a:ext>
              </a:extLst>
            </p:cNvPr>
            <p:cNvSpPr txBox="1"/>
            <p:nvPr/>
          </p:nvSpPr>
          <p:spPr>
            <a:xfrm>
              <a:off x="6920681" y="6328053"/>
              <a:ext cx="1750302" cy="369332"/>
            </a:xfrm>
            <a:prstGeom prst="rect">
              <a:avLst/>
            </a:prstGeom>
            <a:noFill/>
          </p:spPr>
          <p:txBody>
            <a:bodyPr wrap="square" rtlCol="0">
              <a:spAutoFit/>
            </a:bodyPr>
            <a:lstStyle/>
            <a:p>
              <a:r>
                <a:rPr lang="en-US" dirty="0">
                  <a:solidFill>
                    <a:srgbClr val="00B050"/>
                  </a:solidFill>
                </a:rPr>
                <a:t>Inbound (Egress)</a:t>
              </a:r>
            </a:p>
          </p:txBody>
        </p:sp>
        <p:sp>
          <p:nvSpPr>
            <p:cNvPr id="21" name="TextBox 20">
              <a:extLst>
                <a:ext uri="{FF2B5EF4-FFF2-40B4-BE49-F238E27FC236}">
                  <a16:creationId xmlns:a16="http://schemas.microsoft.com/office/drawing/2014/main" xmlns="" id="{9EDBBA2B-D266-48BA-8B6E-7A668712A33C}"/>
                </a:ext>
              </a:extLst>
            </p:cNvPr>
            <p:cNvSpPr txBox="1"/>
            <p:nvPr/>
          </p:nvSpPr>
          <p:spPr>
            <a:xfrm>
              <a:off x="9082680" y="6328053"/>
              <a:ext cx="1987752" cy="369332"/>
            </a:xfrm>
            <a:prstGeom prst="rect">
              <a:avLst/>
            </a:prstGeom>
            <a:noFill/>
          </p:spPr>
          <p:txBody>
            <a:bodyPr wrap="square" rtlCol="0">
              <a:spAutoFit/>
            </a:bodyPr>
            <a:lstStyle/>
            <a:p>
              <a:r>
                <a:rPr lang="en-US" dirty="0">
                  <a:solidFill>
                    <a:srgbClr val="FF0000"/>
                  </a:solidFill>
                </a:rPr>
                <a:t>Outbound (Ingress)</a:t>
              </a:r>
            </a:p>
          </p:txBody>
        </p:sp>
      </p:grpSp>
      <p:grpSp>
        <p:nvGrpSpPr>
          <p:cNvPr id="22" name="Group 21">
            <a:extLst>
              <a:ext uri="{FF2B5EF4-FFF2-40B4-BE49-F238E27FC236}">
                <a16:creationId xmlns:a16="http://schemas.microsoft.com/office/drawing/2014/main" xmlns="" id="{E70CAEF8-DB1C-4C3B-9795-E2A21D87BF91}"/>
              </a:ext>
            </a:extLst>
          </p:cNvPr>
          <p:cNvGrpSpPr/>
          <p:nvPr/>
        </p:nvGrpSpPr>
        <p:grpSpPr>
          <a:xfrm>
            <a:off x="5687988" y="3254057"/>
            <a:ext cx="2097241" cy="1567398"/>
            <a:chOff x="5207214" y="3712525"/>
            <a:chExt cx="2097241" cy="1567398"/>
          </a:xfrm>
        </p:grpSpPr>
        <p:sp>
          <p:nvSpPr>
            <p:cNvPr id="23" name="Right Arrow 4">
              <a:extLst>
                <a:ext uri="{FF2B5EF4-FFF2-40B4-BE49-F238E27FC236}">
                  <a16:creationId xmlns:a16="http://schemas.microsoft.com/office/drawing/2014/main" xmlns="" id="{5704C9D1-894F-4343-925F-E3E17C8EDB29}"/>
                </a:ext>
              </a:extLst>
            </p:cNvPr>
            <p:cNvSpPr/>
            <p:nvPr/>
          </p:nvSpPr>
          <p:spPr>
            <a:xfrm>
              <a:off x="5397511" y="4126088"/>
              <a:ext cx="1593839" cy="7048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xmlns="" id="{4FFD57DC-7BD3-40E5-AACF-BB97979080B7}"/>
                </a:ext>
              </a:extLst>
            </p:cNvPr>
            <p:cNvSpPr txBox="1"/>
            <p:nvPr/>
          </p:nvSpPr>
          <p:spPr>
            <a:xfrm>
              <a:off x="5231382" y="3712525"/>
              <a:ext cx="1858394" cy="369332"/>
            </a:xfrm>
            <a:prstGeom prst="rect">
              <a:avLst/>
            </a:prstGeom>
            <a:noFill/>
          </p:spPr>
          <p:txBody>
            <a:bodyPr wrap="none" rtlCol="0">
              <a:spAutoFit/>
            </a:bodyPr>
            <a:lstStyle/>
            <a:p>
              <a:r>
                <a:rPr lang="en-US" dirty="0">
                  <a:solidFill>
                    <a:srgbClr val="00B050"/>
                  </a:solidFill>
                </a:rPr>
                <a:t>Egress -&gt; Inbound</a:t>
              </a:r>
            </a:p>
          </p:txBody>
        </p:sp>
        <p:sp>
          <p:nvSpPr>
            <p:cNvPr id="25" name="TextBox 24">
              <a:extLst>
                <a:ext uri="{FF2B5EF4-FFF2-40B4-BE49-F238E27FC236}">
                  <a16:creationId xmlns:a16="http://schemas.microsoft.com/office/drawing/2014/main" xmlns="" id="{865956AE-5830-4A1E-81B6-7A6355B1E5EA}"/>
                </a:ext>
              </a:extLst>
            </p:cNvPr>
            <p:cNvSpPr txBox="1"/>
            <p:nvPr/>
          </p:nvSpPr>
          <p:spPr>
            <a:xfrm>
              <a:off x="5207214" y="4910591"/>
              <a:ext cx="2097241" cy="369332"/>
            </a:xfrm>
            <a:prstGeom prst="rect">
              <a:avLst/>
            </a:prstGeom>
            <a:noFill/>
          </p:spPr>
          <p:txBody>
            <a:bodyPr wrap="none" rtlCol="0">
              <a:spAutoFit/>
            </a:bodyPr>
            <a:lstStyle/>
            <a:p>
              <a:r>
                <a:rPr lang="en-US" dirty="0">
                  <a:solidFill>
                    <a:srgbClr val="FF0000"/>
                  </a:solidFill>
                </a:rPr>
                <a:t>Ingress -&gt; Outbound</a:t>
              </a:r>
            </a:p>
          </p:txBody>
        </p:sp>
      </p:grpSp>
      <p:sp>
        <p:nvSpPr>
          <p:cNvPr id="4" name="Rectangle 3">
            <a:extLst>
              <a:ext uri="{FF2B5EF4-FFF2-40B4-BE49-F238E27FC236}">
                <a16:creationId xmlns:a16="http://schemas.microsoft.com/office/drawing/2014/main" xmlns="" id="{70D5F8B2-66DC-45F4-898D-26335FEC9608}"/>
              </a:ext>
            </a:extLst>
          </p:cNvPr>
          <p:cNvSpPr/>
          <p:nvPr/>
        </p:nvSpPr>
        <p:spPr>
          <a:xfrm>
            <a:off x="609597" y="6434007"/>
            <a:ext cx="11249410" cy="412370"/>
          </a:xfrm>
          <a:prstGeom prst="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VFP Translates L2 extensibility (ingress/egress to switch) to L3 extensibility (inbound/outbound to VM) </a:t>
            </a:r>
          </a:p>
        </p:txBody>
      </p:sp>
      <p:sp>
        <p:nvSpPr>
          <p:cNvPr id="26" name="Title 25">
            <a:extLst>
              <a:ext uri="{FF2B5EF4-FFF2-40B4-BE49-F238E27FC236}">
                <a16:creationId xmlns:a16="http://schemas.microsoft.com/office/drawing/2014/main" xmlns="" id="{DDA9A83E-F343-48FE-914F-D568B916491A}"/>
              </a:ext>
            </a:extLst>
          </p:cNvPr>
          <p:cNvSpPr>
            <a:spLocks noGrp="1"/>
          </p:cNvSpPr>
          <p:nvPr>
            <p:ph type="title"/>
          </p:nvPr>
        </p:nvSpPr>
        <p:spPr>
          <a:xfrm>
            <a:off x="-69" y="208405"/>
            <a:ext cx="10515600" cy="994954"/>
          </a:xfrm>
        </p:spPr>
        <p:txBody>
          <a:bodyPr/>
          <a:lstStyle/>
          <a:p>
            <a:r>
              <a:rPr lang="en-US" dirty="0">
                <a:ln w="0"/>
                <a:solidFill>
                  <a:schemeClr val="tx1"/>
                </a:solidFill>
              </a:rPr>
              <a:t>Virtual Filtering Platform - Overview</a:t>
            </a:r>
          </a:p>
        </p:txBody>
      </p:sp>
    </p:spTree>
    <p:extLst>
      <p:ext uri="{BB962C8B-B14F-4D97-AF65-F5344CB8AC3E}">
        <p14:creationId xmlns:p14="http://schemas.microsoft.com/office/powerpoint/2010/main" val="355656436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228CC4C1-7E7E-4F3B-B48F-3CA09EE1085D}"/>
              </a:ext>
            </a:extLst>
          </p:cNvPr>
          <p:cNvPicPr>
            <a:picLocks noChangeAspect="1"/>
          </p:cNvPicPr>
          <p:nvPr/>
        </p:nvPicPr>
        <p:blipFill>
          <a:blip r:embed="rId3"/>
          <a:stretch>
            <a:fillRect/>
          </a:stretch>
        </p:blipFill>
        <p:spPr>
          <a:xfrm>
            <a:off x="0" y="0"/>
            <a:ext cx="12192000" cy="6858000"/>
          </a:xfrm>
          <a:prstGeom prst="rect">
            <a:avLst/>
          </a:prstGeom>
        </p:spPr>
      </p:pic>
      <p:pic>
        <p:nvPicPr>
          <p:cNvPr id="6" name="Picture 5">
            <a:extLst>
              <a:ext uri="{FF2B5EF4-FFF2-40B4-BE49-F238E27FC236}">
                <a16:creationId xmlns:a16="http://schemas.microsoft.com/office/drawing/2014/main" xmlns="" id="{04AE7680-181A-4654-816C-F86A0075ACBA}"/>
              </a:ext>
            </a:extLst>
          </p:cNvPr>
          <p:cNvPicPr>
            <a:picLocks noChangeAspect="1"/>
          </p:cNvPicPr>
          <p:nvPr/>
        </p:nvPicPr>
        <p:blipFill>
          <a:blip r:embed="rId4"/>
          <a:stretch>
            <a:fillRect/>
          </a:stretch>
        </p:blipFill>
        <p:spPr>
          <a:xfrm>
            <a:off x="0" y="0"/>
            <a:ext cx="12192000" cy="6858000"/>
          </a:xfrm>
          <a:prstGeom prst="rect">
            <a:avLst/>
          </a:prstGeom>
        </p:spPr>
      </p:pic>
      <p:pic>
        <p:nvPicPr>
          <p:cNvPr id="8" name="Picture 7">
            <a:extLst>
              <a:ext uri="{FF2B5EF4-FFF2-40B4-BE49-F238E27FC236}">
                <a16:creationId xmlns:a16="http://schemas.microsoft.com/office/drawing/2014/main" xmlns="" id="{470A472D-B16C-4897-BEAC-9D6866B6D416}"/>
              </a:ext>
            </a:extLst>
          </p:cNvPr>
          <p:cNvPicPr>
            <a:picLocks noChangeAspect="1"/>
          </p:cNvPicPr>
          <p:nvPr/>
        </p:nvPicPr>
        <p:blipFill>
          <a:blip r:embed="rId5"/>
          <a:stretch>
            <a:fillRect/>
          </a:stretch>
        </p:blipFill>
        <p:spPr>
          <a:xfrm>
            <a:off x="0" y="0"/>
            <a:ext cx="12192000" cy="6858000"/>
          </a:xfrm>
          <a:prstGeom prst="rect">
            <a:avLst/>
          </a:prstGeom>
        </p:spPr>
      </p:pic>
    </p:spTree>
    <p:extLst>
      <p:ext uri="{BB962C8B-B14F-4D97-AF65-F5344CB8AC3E}">
        <p14:creationId xmlns:p14="http://schemas.microsoft.com/office/powerpoint/2010/main" val="31701388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3"/>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xit" presetSubtype="0" fill="hold" nodeType="withEffect">
                                  <p:stCondLst>
                                    <p:cond delay="0"/>
                                  </p:stCondLst>
                                  <p:childTnLst>
                                    <p:set>
                                      <p:cBhvr>
                                        <p:cTn id="18"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640" y="31604"/>
            <a:ext cx="10515600" cy="1342279"/>
          </a:xfrm>
        </p:spPr>
        <p:txBody>
          <a:bodyPr/>
          <a:lstStyle/>
          <a:p>
            <a:r>
              <a:rPr lang="en-US" dirty="0">
                <a:solidFill>
                  <a:schemeClr val="tx1"/>
                </a:solidFill>
              </a:rPr>
              <a:t>Huawei Windows Container Cluster</a:t>
            </a:r>
          </a:p>
        </p:txBody>
      </p:sp>
      <p:sp>
        <p:nvSpPr>
          <p:cNvPr id="6" name="Rectangle 5">
            <a:extLst>
              <a:ext uri="{FF2B5EF4-FFF2-40B4-BE49-F238E27FC236}">
                <a16:creationId xmlns:a16="http://schemas.microsoft.com/office/drawing/2014/main" xmlns="" id="{282E1F07-397F-412E-9F2A-125EEF851747}"/>
              </a:ext>
            </a:extLst>
          </p:cNvPr>
          <p:cNvSpPr/>
          <p:nvPr/>
        </p:nvSpPr>
        <p:spPr>
          <a:xfrm>
            <a:off x="717708" y="6431147"/>
            <a:ext cx="10121443" cy="390698"/>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Huawei SDN</a:t>
            </a:r>
          </a:p>
        </p:txBody>
      </p:sp>
      <p:grpSp>
        <p:nvGrpSpPr>
          <p:cNvPr id="8" name="Group 7">
            <a:extLst>
              <a:ext uri="{FF2B5EF4-FFF2-40B4-BE49-F238E27FC236}">
                <a16:creationId xmlns:a16="http://schemas.microsoft.com/office/drawing/2014/main" xmlns="" id="{24BFA3DE-9EAE-4B38-99F5-D79A926F107B}"/>
              </a:ext>
            </a:extLst>
          </p:cNvPr>
          <p:cNvGrpSpPr/>
          <p:nvPr/>
        </p:nvGrpSpPr>
        <p:grpSpPr>
          <a:xfrm>
            <a:off x="1518082" y="2155020"/>
            <a:ext cx="3572280" cy="4389697"/>
            <a:chOff x="2886516" y="1811074"/>
            <a:chExt cx="4208916" cy="5242679"/>
          </a:xfrm>
          <a:solidFill>
            <a:schemeClr val="bg1"/>
          </a:solidFill>
        </p:grpSpPr>
        <p:sp>
          <p:nvSpPr>
            <p:cNvPr id="9" name="Rectangle 8">
              <a:extLst>
                <a:ext uri="{FF2B5EF4-FFF2-40B4-BE49-F238E27FC236}">
                  <a16:creationId xmlns:a16="http://schemas.microsoft.com/office/drawing/2014/main" xmlns="" id="{F91FB8BB-873C-4614-809B-1692D3F1A12E}"/>
                </a:ext>
              </a:extLst>
            </p:cNvPr>
            <p:cNvSpPr/>
            <p:nvPr/>
          </p:nvSpPr>
          <p:spPr>
            <a:xfrm>
              <a:off x="2886516" y="1811074"/>
              <a:ext cx="4208916" cy="4872785"/>
            </a:xfrm>
            <a:prstGeom prst="rect">
              <a:avLst/>
            </a:prstGeom>
            <a:solidFill>
              <a:schemeClr val="bg1">
                <a:lumMod val="95000"/>
              </a:schemeClr>
            </a:solidFill>
            <a:ln w="12700">
              <a:solidFill>
                <a:schemeClr val="tx1"/>
              </a:solidFill>
            </a:ln>
            <a:effectLst/>
          </p:spPr>
          <p:style>
            <a:lnRef idx="1">
              <a:schemeClr val="accent4"/>
            </a:lnRef>
            <a:fillRef idx="2">
              <a:schemeClr val="accent4"/>
            </a:fillRef>
            <a:effectRef idx="1">
              <a:schemeClr val="accent4"/>
            </a:effectRef>
            <a:fontRef idx="minor">
              <a:schemeClr val="dk1"/>
            </a:fontRef>
          </p:style>
          <p:txBody>
            <a:bodyPr rtlCol="0" anchor="t"/>
            <a:lstStyle/>
            <a:p>
              <a:pPr algn="ctr"/>
              <a:r>
                <a:rPr lang="en-US" dirty="0">
                  <a:latin typeface="Segoe UI Light" panose="020B0502040204020203" pitchFamily="34" charset="0"/>
                  <a:cs typeface="Segoe UI Light" panose="020B0502040204020203" pitchFamily="34" charset="0"/>
                </a:rPr>
                <a:t>K8s Master Node (Linux)</a:t>
              </a:r>
            </a:p>
          </p:txBody>
        </p:sp>
        <p:sp>
          <p:nvSpPr>
            <p:cNvPr id="10" name="Rectangle 9">
              <a:extLst>
                <a:ext uri="{FF2B5EF4-FFF2-40B4-BE49-F238E27FC236}">
                  <a16:creationId xmlns:a16="http://schemas.microsoft.com/office/drawing/2014/main" xmlns="" id="{9925F4D2-F2BF-48CC-BC11-1B6A58ECC6AF}"/>
                </a:ext>
              </a:extLst>
            </p:cNvPr>
            <p:cNvSpPr/>
            <p:nvPr/>
          </p:nvSpPr>
          <p:spPr>
            <a:xfrm>
              <a:off x="2975075" y="5353799"/>
              <a:ext cx="4014090" cy="113211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b="1" dirty="0">
                  <a:solidFill>
                    <a:schemeClr val="bg1"/>
                  </a:solidFill>
                  <a:latin typeface="Segoe UI Light" panose="020B0502040204020203" pitchFamily="34" charset="0"/>
                  <a:cs typeface="Segoe UI Light" panose="020B0502040204020203" pitchFamily="34" charset="0"/>
                </a:rPr>
                <a:t>Linux OS</a:t>
              </a:r>
            </a:p>
            <a:p>
              <a:pPr algn="ctr"/>
              <a:r>
                <a:rPr lang="en-US" b="1" dirty="0">
                  <a:solidFill>
                    <a:schemeClr val="bg1"/>
                  </a:solidFill>
                  <a:latin typeface="Segoe UI Light" panose="020B0502040204020203" pitchFamily="34" charset="0"/>
                  <a:cs typeface="Segoe UI Light" panose="020B0502040204020203" pitchFamily="34" charset="0"/>
                </a:rPr>
                <a:t>IPTABLES/IPVS</a:t>
              </a:r>
            </a:p>
          </p:txBody>
        </p:sp>
        <p:sp>
          <p:nvSpPr>
            <p:cNvPr id="11" name="Rectangle 10">
              <a:extLst>
                <a:ext uri="{FF2B5EF4-FFF2-40B4-BE49-F238E27FC236}">
                  <a16:creationId xmlns:a16="http://schemas.microsoft.com/office/drawing/2014/main" xmlns="" id="{0FB3CB6D-C575-4E2D-8785-D5772C9B14E9}"/>
                </a:ext>
              </a:extLst>
            </p:cNvPr>
            <p:cNvSpPr/>
            <p:nvPr/>
          </p:nvSpPr>
          <p:spPr>
            <a:xfrm>
              <a:off x="4258430" y="4062851"/>
              <a:ext cx="1175555" cy="714744"/>
            </a:xfrm>
            <a:prstGeom prst="rect">
              <a:avLst/>
            </a:prstGeom>
            <a:solidFill>
              <a:srgbClr val="FF0000"/>
            </a:solidFill>
            <a:ln>
              <a:no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100" b="1" dirty="0" err="1">
                  <a:solidFill>
                    <a:schemeClr val="bg1"/>
                  </a:solidFill>
                  <a:latin typeface="Segoe UI Light" panose="020B0502040204020203" pitchFamily="34" charset="0"/>
                  <a:cs typeface="Segoe UI Light" panose="020B0502040204020203" pitchFamily="34" charset="0"/>
                </a:rPr>
                <a:t>Ican</a:t>
              </a:r>
              <a:r>
                <a:rPr lang="en-US" sz="1100" b="1" dirty="0">
                  <a:solidFill>
                    <a:schemeClr val="bg1"/>
                  </a:solidFill>
                  <a:latin typeface="Segoe UI Light" panose="020B0502040204020203" pitchFamily="34" charset="0"/>
                  <a:cs typeface="Segoe UI Light" panose="020B0502040204020203" pitchFamily="34" charset="0"/>
                </a:rPr>
                <a:t> </a:t>
              </a:r>
              <a:r>
                <a:rPr lang="en-US" sz="1100" b="1" dirty="0" smtClean="0">
                  <a:solidFill>
                    <a:schemeClr val="bg1"/>
                  </a:solidFill>
                  <a:latin typeface="Segoe UI Light" panose="020B0502040204020203" pitchFamily="34" charset="0"/>
                  <a:cs typeface="Segoe UI Light" panose="020B0502040204020203" pitchFamily="34" charset="0"/>
                </a:rPr>
                <a:t>CNI &amp; IPAM</a:t>
              </a:r>
              <a:endParaRPr lang="en-US" sz="1100" b="1" dirty="0">
                <a:solidFill>
                  <a:schemeClr val="bg1"/>
                </a:solidFill>
                <a:latin typeface="Segoe UI Light" panose="020B0502040204020203" pitchFamily="34" charset="0"/>
                <a:cs typeface="Segoe UI Light" panose="020B0502040204020203" pitchFamily="34" charset="0"/>
              </a:endParaRPr>
            </a:p>
          </p:txBody>
        </p:sp>
        <p:sp>
          <p:nvSpPr>
            <p:cNvPr id="12" name="Rectangle 11">
              <a:extLst>
                <a:ext uri="{FF2B5EF4-FFF2-40B4-BE49-F238E27FC236}">
                  <a16:creationId xmlns:a16="http://schemas.microsoft.com/office/drawing/2014/main" xmlns="" id="{A80E9799-A2D3-4694-A065-C797A0F2B871}"/>
                </a:ext>
              </a:extLst>
            </p:cNvPr>
            <p:cNvSpPr/>
            <p:nvPr/>
          </p:nvSpPr>
          <p:spPr>
            <a:xfrm>
              <a:off x="3200697" y="3521487"/>
              <a:ext cx="964119" cy="624262"/>
            </a:xfrm>
            <a:prstGeom prst="rect">
              <a:avLst/>
            </a:prstGeom>
            <a:solidFill>
              <a:schemeClr val="accent5"/>
            </a:solidFill>
            <a:ln>
              <a:no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100" b="1" dirty="0">
                  <a:solidFill>
                    <a:schemeClr val="bg1"/>
                  </a:solidFill>
                  <a:latin typeface="Segoe UI Light" panose="020B0502040204020203" pitchFamily="34" charset="0"/>
                  <a:cs typeface="Segoe UI Light" panose="020B0502040204020203" pitchFamily="34" charset="0"/>
                </a:rPr>
                <a:t>Container </a:t>
              </a:r>
              <a:r>
                <a:rPr lang="en-US" sz="1100" b="1" dirty="0" smtClean="0">
                  <a:solidFill>
                    <a:schemeClr val="bg1"/>
                  </a:solidFill>
                  <a:latin typeface="Segoe UI Light" panose="020B0502040204020203" pitchFamily="34" charset="0"/>
                  <a:cs typeface="Segoe UI Light" panose="020B0502040204020203" pitchFamily="34" charset="0"/>
                </a:rPr>
                <a:t>Runtime</a:t>
              </a:r>
              <a:endParaRPr lang="en-US" sz="1100" b="1" dirty="0">
                <a:solidFill>
                  <a:schemeClr val="bg1"/>
                </a:solidFill>
                <a:latin typeface="Segoe UI Light" panose="020B0502040204020203" pitchFamily="34" charset="0"/>
                <a:cs typeface="Segoe UI Light" panose="020B0502040204020203" pitchFamily="34" charset="0"/>
              </a:endParaRPr>
            </a:p>
          </p:txBody>
        </p:sp>
        <p:sp>
          <p:nvSpPr>
            <p:cNvPr id="13" name="Rectangle 12">
              <a:extLst>
                <a:ext uri="{FF2B5EF4-FFF2-40B4-BE49-F238E27FC236}">
                  <a16:creationId xmlns:a16="http://schemas.microsoft.com/office/drawing/2014/main" xmlns="" id="{F951FF4D-1E15-48F4-BAD7-78225CBB69E0}"/>
                </a:ext>
              </a:extLst>
            </p:cNvPr>
            <p:cNvSpPr/>
            <p:nvPr/>
          </p:nvSpPr>
          <p:spPr>
            <a:xfrm>
              <a:off x="3142716" y="2751276"/>
              <a:ext cx="3659366" cy="280524"/>
            </a:xfrm>
            <a:prstGeom prst="rect">
              <a:avLst/>
            </a:prstGeom>
            <a:solidFill>
              <a:schemeClr val="accent5"/>
            </a:solidFill>
            <a:ln>
              <a:no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100" b="1" dirty="0" err="1">
                  <a:solidFill>
                    <a:schemeClr val="bg1"/>
                  </a:solidFill>
                  <a:latin typeface="Segoe UI Light" panose="020B0502040204020203" pitchFamily="34" charset="0"/>
                  <a:cs typeface="Segoe UI Light" panose="020B0502040204020203" pitchFamily="34" charset="0"/>
                </a:rPr>
                <a:t>Kubelet</a:t>
              </a:r>
              <a:endParaRPr lang="en-US" sz="1100" b="1" dirty="0">
                <a:solidFill>
                  <a:schemeClr val="bg1"/>
                </a:solidFill>
                <a:latin typeface="Segoe UI Light" panose="020B0502040204020203" pitchFamily="34" charset="0"/>
                <a:cs typeface="Segoe UI Light" panose="020B0502040204020203" pitchFamily="34" charset="0"/>
              </a:endParaRPr>
            </a:p>
          </p:txBody>
        </p:sp>
        <p:sp>
          <p:nvSpPr>
            <p:cNvPr id="14" name="Rectangle 13">
              <a:extLst>
                <a:ext uri="{FF2B5EF4-FFF2-40B4-BE49-F238E27FC236}">
                  <a16:creationId xmlns:a16="http://schemas.microsoft.com/office/drawing/2014/main" xmlns="" id="{1981004E-AF88-447B-A2D8-497D493D5447}"/>
                </a:ext>
              </a:extLst>
            </p:cNvPr>
            <p:cNvSpPr/>
            <p:nvPr/>
          </p:nvSpPr>
          <p:spPr>
            <a:xfrm>
              <a:off x="5710108" y="4425608"/>
              <a:ext cx="878303" cy="507274"/>
            </a:xfrm>
            <a:prstGeom prst="rect">
              <a:avLst/>
            </a:prstGeom>
            <a:solidFill>
              <a:schemeClr val="accent5"/>
            </a:solidFill>
            <a:ln>
              <a:no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100" b="1" dirty="0" err="1">
                  <a:solidFill>
                    <a:schemeClr val="bg1"/>
                  </a:solidFill>
                  <a:latin typeface="Segoe UI Light" panose="020B0502040204020203" pitchFamily="34" charset="0"/>
                  <a:cs typeface="Segoe UI Light" panose="020B0502040204020203" pitchFamily="34" charset="0"/>
                </a:rPr>
                <a:t>Kube</a:t>
              </a:r>
              <a:r>
                <a:rPr lang="en-US" sz="1100" b="1" dirty="0">
                  <a:solidFill>
                    <a:schemeClr val="bg1"/>
                  </a:solidFill>
                  <a:latin typeface="Segoe UI Light" panose="020B0502040204020203" pitchFamily="34" charset="0"/>
                  <a:cs typeface="Segoe UI Light" panose="020B0502040204020203" pitchFamily="34" charset="0"/>
                </a:rPr>
                <a:t>-proxy</a:t>
              </a:r>
            </a:p>
          </p:txBody>
        </p:sp>
        <p:sp>
          <p:nvSpPr>
            <p:cNvPr id="15" name="TextBox 14">
              <a:extLst>
                <a:ext uri="{FF2B5EF4-FFF2-40B4-BE49-F238E27FC236}">
                  <a16:creationId xmlns:a16="http://schemas.microsoft.com/office/drawing/2014/main" xmlns="" id="{1174E811-EEDD-4174-BD91-4E9FAB7F771C}"/>
                </a:ext>
              </a:extLst>
            </p:cNvPr>
            <p:cNvSpPr txBox="1"/>
            <p:nvPr/>
          </p:nvSpPr>
          <p:spPr>
            <a:xfrm>
              <a:off x="3080725" y="3111364"/>
              <a:ext cx="482532" cy="275686"/>
            </a:xfrm>
            <a:prstGeom prst="rect">
              <a:avLst/>
            </a:prstGeom>
            <a:grpFill/>
          </p:spPr>
          <p:txBody>
            <a:bodyPr wrap="square" rtlCol="0">
              <a:spAutoFit/>
            </a:bodyPr>
            <a:lstStyle/>
            <a:p>
              <a:r>
                <a:rPr lang="en-US" sz="900" dirty="0">
                  <a:latin typeface="Segoe UI Light" panose="020B0502040204020203" pitchFamily="34" charset="0"/>
                  <a:cs typeface="Segoe UI Light" panose="020B0502040204020203" pitchFamily="34" charset="0"/>
                </a:rPr>
                <a:t>CRI</a:t>
              </a:r>
            </a:p>
          </p:txBody>
        </p:sp>
        <p:sp>
          <p:nvSpPr>
            <p:cNvPr id="16" name="Rectangle 15">
              <a:extLst>
                <a:ext uri="{FF2B5EF4-FFF2-40B4-BE49-F238E27FC236}">
                  <a16:creationId xmlns:a16="http://schemas.microsoft.com/office/drawing/2014/main" xmlns="" id="{94B004D8-5EE5-48D7-95D8-D5B1AAE79220}"/>
                </a:ext>
              </a:extLst>
            </p:cNvPr>
            <p:cNvSpPr/>
            <p:nvPr/>
          </p:nvSpPr>
          <p:spPr>
            <a:xfrm>
              <a:off x="5710109" y="3546367"/>
              <a:ext cx="1111415" cy="731910"/>
            </a:xfrm>
            <a:prstGeom prst="rect">
              <a:avLst/>
            </a:prstGeom>
            <a:solidFill>
              <a:srgbClr val="00B050"/>
            </a:solidFill>
            <a:ln>
              <a:no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100" b="1" dirty="0">
                  <a:solidFill>
                    <a:schemeClr val="bg1"/>
                  </a:solidFill>
                  <a:latin typeface="Segoe UI Light" panose="020B0502040204020203" pitchFamily="34" charset="0"/>
                  <a:cs typeface="Segoe UI Light" panose="020B0502040204020203" pitchFamily="34" charset="0"/>
                </a:rPr>
                <a:t>Storage Plugins</a:t>
              </a:r>
            </a:p>
            <a:p>
              <a:pPr algn="ctr"/>
              <a:r>
                <a:rPr lang="en-US" sz="1100" b="1" dirty="0">
                  <a:solidFill>
                    <a:schemeClr val="bg1"/>
                  </a:solidFill>
                  <a:latin typeface="Segoe UI Light" panose="020B0502040204020203" pitchFamily="34" charset="0"/>
                  <a:cs typeface="Segoe UI Light" panose="020B0502040204020203" pitchFamily="34" charset="0"/>
                </a:rPr>
                <a:t>(EVS, OBS)</a:t>
              </a:r>
            </a:p>
          </p:txBody>
        </p:sp>
        <p:cxnSp>
          <p:nvCxnSpPr>
            <p:cNvPr id="17" name="Straight Arrow Connector 16">
              <a:extLst>
                <a:ext uri="{FF2B5EF4-FFF2-40B4-BE49-F238E27FC236}">
                  <a16:creationId xmlns:a16="http://schemas.microsoft.com/office/drawing/2014/main" xmlns="" id="{452F7D70-DF1D-4025-A2D3-E24AC3DB9CE3}"/>
                </a:ext>
              </a:extLst>
            </p:cNvPr>
            <p:cNvCxnSpPr>
              <a:cxnSpLocks/>
            </p:cNvCxnSpPr>
            <p:nvPr/>
          </p:nvCxnSpPr>
          <p:spPr>
            <a:xfrm>
              <a:off x="4888499" y="3049054"/>
              <a:ext cx="2999" cy="1005042"/>
            </a:xfrm>
            <a:prstGeom prst="straightConnector1">
              <a:avLst/>
            </a:prstGeom>
            <a:grpFill/>
            <a:ln>
              <a:headEnd type="triangle"/>
              <a:tailEnd type="triangle"/>
            </a:ln>
          </p:spPr>
          <p:style>
            <a:lnRef idx="1">
              <a:schemeClr val="dk1"/>
            </a:lnRef>
            <a:fillRef idx="0">
              <a:schemeClr val="dk1"/>
            </a:fillRef>
            <a:effectRef idx="0">
              <a:schemeClr val="dk1"/>
            </a:effectRef>
            <a:fontRef idx="minor">
              <a:schemeClr val="tx1"/>
            </a:fontRef>
          </p:style>
        </p:cxnSp>
        <p:sp>
          <p:nvSpPr>
            <p:cNvPr id="18" name="TextBox 17">
              <a:extLst>
                <a:ext uri="{FF2B5EF4-FFF2-40B4-BE49-F238E27FC236}">
                  <a16:creationId xmlns:a16="http://schemas.microsoft.com/office/drawing/2014/main" xmlns="" id="{0501BE9F-8428-4385-A080-2E227BC345D2}"/>
                </a:ext>
              </a:extLst>
            </p:cNvPr>
            <p:cNvSpPr txBox="1"/>
            <p:nvPr/>
          </p:nvSpPr>
          <p:spPr>
            <a:xfrm>
              <a:off x="4285942" y="3106868"/>
              <a:ext cx="462664" cy="275686"/>
            </a:xfrm>
            <a:prstGeom prst="rect">
              <a:avLst/>
            </a:prstGeom>
            <a:solidFill>
              <a:schemeClr val="bg1"/>
            </a:solidFill>
          </p:spPr>
          <p:txBody>
            <a:bodyPr wrap="square" rtlCol="0">
              <a:spAutoFit/>
            </a:bodyPr>
            <a:lstStyle/>
            <a:p>
              <a:r>
                <a:rPr lang="en-US" sz="900" dirty="0">
                  <a:latin typeface="Segoe UI Light" panose="020B0502040204020203" pitchFamily="34" charset="0"/>
                  <a:cs typeface="Segoe UI Light" panose="020B0502040204020203" pitchFamily="34" charset="0"/>
                </a:rPr>
                <a:t>CNI</a:t>
              </a:r>
            </a:p>
          </p:txBody>
        </p:sp>
        <p:sp>
          <p:nvSpPr>
            <p:cNvPr id="19" name="TextBox 18">
              <a:extLst>
                <a:ext uri="{FF2B5EF4-FFF2-40B4-BE49-F238E27FC236}">
                  <a16:creationId xmlns:a16="http://schemas.microsoft.com/office/drawing/2014/main" xmlns="" id="{1B71D2A1-10F1-4CBC-8CEB-0F39DD58C47A}"/>
                </a:ext>
              </a:extLst>
            </p:cNvPr>
            <p:cNvSpPr txBox="1"/>
            <p:nvPr/>
          </p:nvSpPr>
          <p:spPr>
            <a:xfrm>
              <a:off x="6398971" y="3194936"/>
              <a:ext cx="430865" cy="275686"/>
            </a:xfrm>
            <a:prstGeom prst="rect">
              <a:avLst/>
            </a:prstGeom>
            <a:grpFill/>
          </p:spPr>
          <p:txBody>
            <a:bodyPr wrap="square" rtlCol="0">
              <a:spAutoFit/>
            </a:bodyPr>
            <a:lstStyle/>
            <a:p>
              <a:pPr algn="ctr"/>
              <a:r>
                <a:rPr lang="en-US" sz="900" dirty="0">
                  <a:latin typeface="Segoe UI Light" panose="020B0502040204020203" pitchFamily="34" charset="0"/>
                  <a:cs typeface="Segoe UI Light" panose="020B0502040204020203" pitchFamily="34" charset="0"/>
                </a:rPr>
                <a:t>CSI</a:t>
              </a:r>
            </a:p>
          </p:txBody>
        </p:sp>
        <p:cxnSp>
          <p:nvCxnSpPr>
            <p:cNvPr id="20" name="Straight Arrow Connector 19">
              <a:extLst>
                <a:ext uri="{FF2B5EF4-FFF2-40B4-BE49-F238E27FC236}">
                  <a16:creationId xmlns:a16="http://schemas.microsoft.com/office/drawing/2014/main" xmlns="" id="{F3CC208E-CC89-4942-8660-7FA31E1B8016}"/>
                </a:ext>
              </a:extLst>
            </p:cNvPr>
            <p:cNvCxnSpPr>
              <a:cxnSpLocks/>
            </p:cNvCxnSpPr>
            <p:nvPr/>
          </p:nvCxnSpPr>
          <p:spPr>
            <a:xfrm>
              <a:off x="4878540" y="4807774"/>
              <a:ext cx="0" cy="514414"/>
            </a:xfrm>
            <a:prstGeom prst="straightConnector1">
              <a:avLst/>
            </a:prstGeom>
            <a:grpFill/>
            <a:ln>
              <a:headEnd type="triangle"/>
              <a:tailEnd type="triangle"/>
            </a:ln>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xmlns="" id="{F9826255-7864-45A0-84B5-24D59B2D6152}"/>
                </a:ext>
              </a:extLst>
            </p:cNvPr>
            <p:cNvCxnSpPr>
              <a:cxnSpLocks/>
              <a:stCxn id="12" idx="2"/>
            </p:cNvCxnSpPr>
            <p:nvPr/>
          </p:nvCxnSpPr>
          <p:spPr>
            <a:xfrm flipH="1">
              <a:off x="3678293" y="4145749"/>
              <a:ext cx="4463" cy="1208050"/>
            </a:xfrm>
            <a:prstGeom prst="straightConnector1">
              <a:avLst/>
            </a:prstGeom>
            <a:grpFill/>
            <a:ln>
              <a:headEnd type="triangle"/>
              <a:tailEnd type="triangle"/>
            </a:ln>
          </p:spPr>
          <p:style>
            <a:lnRef idx="1">
              <a:schemeClr val="dk1"/>
            </a:lnRef>
            <a:fillRef idx="0">
              <a:schemeClr val="dk1"/>
            </a:fillRef>
            <a:effectRef idx="0">
              <a:schemeClr val="dk1"/>
            </a:effectRef>
            <a:fontRef idx="minor">
              <a:schemeClr val="tx1"/>
            </a:fontRef>
          </p:style>
        </p:cxnSp>
        <p:sp>
          <p:nvSpPr>
            <p:cNvPr id="22" name="Rectangle 21">
              <a:extLst>
                <a:ext uri="{FF2B5EF4-FFF2-40B4-BE49-F238E27FC236}">
                  <a16:creationId xmlns:a16="http://schemas.microsoft.com/office/drawing/2014/main" xmlns="" id="{31452FB8-CA7C-492A-8792-F1F873FC1314}"/>
                </a:ext>
              </a:extLst>
            </p:cNvPr>
            <p:cNvSpPr/>
            <p:nvPr/>
          </p:nvSpPr>
          <p:spPr>
            <a:xfrm>
              <a:off x="3829907" y="2236708"/>
              <a:ext cx="908246" cy="447968"/>
            </a:xfrm>
            <a:prstGeom prst="rect">
              <a:avLst/>
            </a:prstGeom>
            <a:solidFill>
              <a:srgbClr val="00B050"/>
            </a:solidFill>
            <a:ln>
              <a:no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100" b="1" dirty="0" err="1">
                  <a:solidFill>
                    <a:schemeClr val="bg1"/>
                  </a:solidFill>
                  <a:latin typeface="Segoe UI Light" panose="020B0502040204020203" pitchFamily="34" charset="0"/>
                  <a:cs typeface="Segoe UI Light" panose="020B0502040204020203" pitchFamily="34" charset="0"/>
                </a:rPr>
                <a:t>ICAgent</a:t>
              </a:r>
              <a:endParaRPr lang="en-US" sz="1100" b="1" dirty="0">
                <a:solidFill>
                  <a:schemeClr val="bg1"/>
                </a:solidFill>
                <a:latin typeface="Segoe UI Light" panose="020B0502040204020203" pitchFamily="34" charset="0"/>
                <a:cs typeface="Segoe UI Light" panose="020B0502040204020203" pitchFamily="34" charset="0"/>
              </a:endParaRPr>
            </a:p>
          </p:txBody>
        </p:sp>
        <p:cxnSp>
          <p:nvCxnSpPr>
            <p:cNvPr id="24" name="Straight Arrow Connector 23">
              <a:extLst>
                <a:ext uri="{FF2B5EF4-FFF2-40B4-BE49-F238E27FC236}">
                  <a16:creationId xmlns:a16="http://schemas.microsoft.com/office/drawing/2014/main" xmlns="" id="{10A64899-100A-4064-A64E-C3025D9CCFB6}"/>
                </a:ext>
              </a:extLst>
            </p:cNvPr>
            <p:cNvCxnSpPr>
              <a:cxnSpLocks/>
            </p:cNvCxnSpPr>
            <p:nvPr/>
          </p:nvCxnSpPr>
          <p:spPr>
            <a:xfrm>
              <a:off x="6737841" y="4266972"/>
              <a:ext cx="0" cy="1109806"/>
            </a:xfrm>
            <a:prstGeom prst="straightConnector1">
              <a:avLst/>
            </a:prstGeom>
            <a:grpFill/>
            <a:ln>
              <a:headEnd type="triangle"/>
              <a:tailEnd type="triangle"/>
            </a:ln>
          </p:spPr>
          <p:style>
            <a:lnRef idx="1">
              <a:schemeClr val="dk1"/>
            </a:lnRef>
            <a:fillRef idx="0">
              <a:schemeClr val="dk1"/>
            </a:fillRef>
            <a:effectRef idx="0">
              <a:schemeClr val="dk1"/>
            </a:effectRef>
            <a:fontRef idx="minor">
              <a:schemeClr val="tx1"/>
            </a:fontRef>
          </p:style>
        </p:cxnSp>
        <p:cxnSp>
          <p:nvCxnSpPr>
            <p:cNvPr id="25" name="Straight Arrow Connector 24">
              <a:extLst>
                <a:ext uri="{FF2B5EF4-FFF2-40B4-BE49-F238E27FC236}">
                  <a16:creationId xmlns:a16="http://schemas.microsoft.com/office/drawing/2014/main" xmlns="" id="{C4BC9871-9893-4AC0-91E6-DE5424D9038F}"/>
                </a:ext>
              </a:extLst>
            </p:cNvPr>
            <p:cNvCxnSpPr>
              <a:cxnSpLocks/>
            </p:cNvCxnSpPr>
            <p:nvPr/>
          </p:nvCxnSpPr>
          <p:spPr>
            <a:xfrm>
              <a:off x="3678293" y="3049054"/>
              <a:ext cx="0" cy="472434"/>
            </a:xfrm>
            <a:prstGeom prst="straightConnector1">
              <a:avLst/>
            </a:prstGeom>
            <a:grpFill/>
            <a:ln>
              <a:headEnd type="triangle"/>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a:extLst>
                <a:ext uri="{FF2B5EF4-FFF2-40B4-BE49-F238E27FC236}">
                  <a16:creationId xmlns:a16="http://schemas.microsoft.com/office/drawing/2014/main" xmlns="" id="{F2F4FF30-2DBF-4084-BB94-E0F0387FB1C8}"/>
                </a:ext>
              </a:extLst>
            </p:cNvPr>
            <p:cNvCxnSpPr>
              <a:cxnSpLocks/>
            </p:cNvCxnSpPr>
            <p:nvPr/>
          </p:nvCxnSpPr>
          <p:spPr>
            <a:xfrm>
              <a:off x="6237528" y="3060517"/>
              <a:ext cx="0" cy="472434"/>
            </a:xfrm>
            <a:prstGeom prst="straightConnector1">
              <a:avLst/>
            </a:prstGeom>
            <a:grpFill/>
            <a:ln>
              <a:headEnd type="triangle"/>
              <a:tailEnd type="triangle"/>
            </a:ln>
          </p:spPr>
          <p:style>
            <a:lnRef idx="1">
              <a:schemeClr val="dk1"/>
            </a:lnRef>
            <a:fillRef idx="0">
              <a:schemeClr val="dk1"/>
            </a:fillRef>
            <a:effectRef idx="0">
              <a:schemeClr val="dk1"/>
            </a:effectRef>
            <a:fontRef idx="minor">
              <a:schemeClr val="tx1"/>
            </a:fontRef>
          </p:style>
        </p:cxnSp>
        <p:cxnSp>
          <p:nvCxnSpPr>
            <p:cNvPr id="27" name="Straight Arrow Connector 26">
              <a:extLst>
                <a:ext uri="{FF2B5EF4-FFF2-40B4-BE49-F238E27FC236}">
                  <a16:creationId xmlns:a16="http://schemas.microsoft.com/office/drawing/2014/main" xmlns="" id="{0E6D2793-D166-4820-BBE4-61C971D776CE}"/>
                </a:ext>
              </a:extLst>
            </p:cNvPr>
            <p:cNvCxnSpPr>
              <a:cxnSpLocks/>
            </p:cNvCxnSpPr>
            <p:nvPr/>
          </p:nvCxnSpPr>
          <p:spPr>
            <a:xfrm>
              <a:off x="6149260" y="4948688"/>
              <a:ext cx="0" cy="428090"/>
            </a:xfrm>
            <a:prstGeom prst="straightConnector1">
              <a:avLst/>
            </a:prstGeom>
            <a:grpFill/>
            <a:ln>
              <a:headEnd type="triangle"/>
              <a:tailEnd type="triangle"/>
            </a:ln>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xmlns="" id="{FF7B2E30-C237-418D-A7B9-4A2282E3462F}"/>
                </a:ext>
              </a:extLst>
            </p:cNvPr>
            <p:cNvCxnSpPr>
              <a:cxnSpLocks/>
            </p:cNvCxnSpPr>
            <p:nvPr/>
          </p:nvCxnSpPr>
          <p:spPr>
            <a:xfrm>
              <a:off x="3134003" y="4517826"/>
              <a:ext cx="8714" cy="2535927"/>
            </a:xfrm>
            <a:prstGeom prst="line">
              <a:avLst/>
            </a:prstGeom>
            <a:grpFill/>
            <a:ln w="28575">
              <a:solidFill>
                <a:srgbClr val="92D050"/>
              </a:solidFill>
              <a:prstDash val="lgDash"/>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xmlns="" id="{E2FCBC27-06A9-4CBA-92EF-B62A1679598E}"/>
                </a:ext>
              </a:extLst>
            </p:cNvPr>
            <p:cNvCxnSpPr>
              <a:cxnSpLocks/>
            </p:cNvCxnSpPr>
            <p:nvPr/>
          </p:nvCxnSpPr>
          <p:spPr>
            <a:xfrm flipV="1">
              <a:off x="3134003" y="4492873"/>
              <a:ext cx="1105449" cy="19154"/>
            </a:xfrm>
            <a:prstGeom prst="line">
              <a:avLst/>
            </a:prstGeom>
            <a:grpFill/>
            <a:ln w="28575">
              <a:solidFill>
                <a:srgbClr val="92D050"/>
              </a:solidFill>
              <a:prstDash val="lgDash"/>
            </a:ln>
          </p:spPr>
          <p:style>
            <a:lnRef idx="1">
              <a:schemeClr val="accent1"/>
            </a:lnRef>
            <a:fillRef idx="0">
              <a:schemeClr val="accent1"/>
            </a:fillRef>
            <a:effectRef idx="0">
              <a:schemeClr val="accent1"/>
            </a:effectRef>
            <a:fontRef idx="minor">
              <a:schemeClr val="tx1"/>
            </a:fontRef>
          </p:style>
        </p:cxnSp>
      </p:grpSp>
      <p:grpSp>
        <p:nvGrpSpPr>
          <p:cNvPr id="32" name="Group 31">
            <a:extLst>
              <a:ext uri="{FF2B5EF4-FFF2-40B4-BE49-F238E27FC236}">
                <a16:creationId xmlns:a16="http://schemas.microsoft.com/office/drawing/2014/main" xmlns="" id="{C8626729-2AA2-4D89-867A-4EAE6748F4C9}"/>
              </a:ext>
            </a:extLst>
          </p:cNvPr>
          <p:cNvGrpSpPr/>
          <p:nvPr/>
        </p:nvGrpSpPr>
        <p:grpSpPr>
          <a:xfrm>
            <a:off x="6871868" y="2155021"/>
            <a:ext cx="3924789" cy="4419264"/>
            <a:chOff x="2886516" y="1811074"/>
            <a:chExt cx="4208916" cy="5242678"/>
          </a:xfrm>
          <a:solidFill>
            <a:schemeClr val="bg1"/>
          </a:solidFill>
        </p:grpSpPr>
        <p:sp>
          <p:nvSpPr>
            <p:cNvPr id="33" name="Rectangle 32">
              <a:extLst>
                <a:ext uri="{FF2B5EF4-FFF2-40B4-BE49-F238E27FC236}">
                  <a16:creationId xmlns:a16="http://schemas.microsoft.com/office/drawing/2014/main" xmlns="" id="{E32D1A9B-E6D8-4FC6-AB30-7701E3EFD10B}"/>
                </a:ext>
              </a:extLst>
            </p:cNvPr>
            <p:cNvSpPr/>
            <p:nvPr/>
          </p:nvSpPr>
          <p:spPr>
            <a:xfrm>
              <a:off x="2886516" y="1811074"/>
              <a:ext cx="4208916" cy="4872786"/>
            </a:xfrm>
            <a:prstGeom prst="rect">
              <a:avLst/>
            </a:prstGeom>
            <a:solidFill>
              <a:schemeClr val="bg1">
                <a:lumMod val="95000"/>
              </a:schemeClr>
            </a:solidFill>
            <a:ln w="12700">
              <a:solidFill>
                <a:schemeClr val="tx1"/>
              </a:solidFill>
            </a:ln>
            <a:effectLst/>
          </p:spPr>
          <p:style>
            <a:lnRef idx="1">
              <a:schemeClr val="accent4"/>
            </a:lnRef>
            <a:fillRef idx="2">
              <a:schemeClr val="accent4"/>
            </a:fillRef>
            <a:effectRef idx="1">
              <a:schemeClr val="accent4"/>
            </a:effectRef>
            <a:fontRef idx="minor">
              <a:schemeClr val="dk1"/>
            </a:fontRef>
          </p:style>
          <p:txBody>
            <a:bodyPr rtlCol="0" anchor="t"/>
            <a:lstStyle/>
            <a:p>
              <a:pPr algn="ctr"/>
              <a:r>
                <a:rPr lang="en-US" dirty="0">
                  <a:latin typeface="Segoe UI Light" panose="020B0502040204020203" pitchFamily="34" charset="0"/>
                  <a:cs typeface="Segoe UI Light" panose="020B0502040204020203" pitchFamily="34" charset="0"/>
                </a:rPr>
                <a:t>K8s Worker Node (Windows) …</a:t>
              </a:r>
            </a:p>
          </p:txBody>
        </p:sp>
        <p:sp>
          <p:nvSpPr>
            <p:cNvPr id="34" name="Rectangle 33">
              <a:extLst>
                <a:ext uri="{FF2B5EF4-FFF2-40B4-BE49-F238E27FC236}">
                  <a16:creationId xmlns:a16="http://schemas.microsoft.com/office/drawing/2014/main" xmlns="" id="{2C943D62-B51E-4A06-A807-059EEB02D7C1}"/>
                </a:ext>
              </a:extLst>
            </p:cNvPr>
            <p:cNvSpPr/>
            <p:nvPr/>
          </p:nvSpPr>
          <p:spPr>
            <a:xfrm>
              <a:off x="2975075" y="5353799"/>
              <a:ext cx="4014090" cy="113211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600" dirty="0">
                  <a:latin typeface="Segoe UI Light" panose="020B0502040204020203" pitchFamily="34" charset="0"/>
                  <a:cs typeface="Segoe UI Light" panose="020B0502040204020203" pitchFamily="34" charset="0"/>
                </a:rPr>
                <a:t>Windows OS</a:t>
              </a:r>
            </a:p>
          </p:txBody>
        </p:sp>
        <p:sp>
          <p:nvSpPr>
            <p:cNvPr id="35" name="Rectangle 34">
              <a:extLst>
                <a:ext uri="{FF2B5EF4-FFF2-40B4-BE49-F238E27FC236}">
                  <a16:creationId xmlns:a16="http://schemas.microsoft.com/office/drawing/2014/main" xmlns="" id="{D8E65904-A20A-4F6F-B9B0-2F3CB5D27ABE}"/>
                </a:ext>
              </a:extLst>
            </p:cNvPr>
            <p:cNvSpPr/>
            <p:nvPr/>
          </p:nvSpPr>
          <p:spPr>
            <a:xfrm>
              <a:off x="3310358" y="5442069"/>
              <a:ext cx="1571892" cy="334047"/>
            </a:xfrm>
            <a:prstGeom prst="rect">
              <a:avLst/>
            </a:prstGeom>
            <a:grpFill/>
            <a:ln>
              <a:solidFill>
                <a:schemeClr val="tx1">
                  <a:lumMod val="65000"/>
                  <a:lumOff val="35000"/>
                </a:schemeClr>
              </a:solidFill>
              <a:prstDash val="dash"/>
            </a:ln>
            <a:effectLst>
              <a:outerShdw blurRad="50800" dist="38100" dir="2700000" algn="tl" rotWithShape="0">
                <a:prstClr val="black">
                  <a:alpha val="40000"/>
                </a:prstClr>
              </a:outerShdw>
            </a:effectLst>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100" dirty="0">
                  <a:latin typeface="Segoe UI Light" panose="020B0502040204020203" pitchFamily="34" charset="0"/>
                  <a:cs typeface="Segoe UI Light" panose="020B0502040204020203" pitchFamily="34" charset="0"/>
                </a:rPr>
                <a:t>Host Compute Service (HCS)</a:t>
              </a:r>
            </a:p>
          </p:txBody>
        </p:sp>
        <p:sp>
          <p:nvSpPr>
            <p:cNvPr id="36" name="Rectangle 35">
              <a:extLst>
                <a:ext uri="{FF2B5EF4-FFF2-40B4-BE49-F238E27FC236}">
                  <a16:creationId xmlns:a16="http://schemas.microsoft.com/office/drawing/2014/main" xmlns="" id="{43C56C62-48BB-4362-982B-039DA17EBAC7}"/>
                </a:ext>
              </a:extLst>
            </p:cNvPr>
            <p:cNvSpPr/>
            <p:nvPr/>
          </p:nvSpPr>
          <p:spPr>
            <a:xfrm>
              <a:off x="5198660" y="5429500"/>
              <a:ext cx="1463038" cy="331333"/>
            </a:xfrm>
            <a:prstGeom prst="rect">
              <a:avLst/>
            </a:prstGeom>
            <a:grpFill/>
            <a:ln>
              <a:solidFill>
                <a:schemeClr val="tx1">
                  <a:lumMod val="65000"/>
                  <a:lumOff val="35000"/>
                </a:schemeClr>
              </a:solidFill>
              <a:prstDash val="dash"/>
            </a:ln>
            <a:effectLst>
              <a:outerShdw blurRad="50800" dist="38100" dir="2700000" algn="tl" rotWithShape="0">
                <a:prstClr val="black">
                  <a:alpha val="40000"/>
                </a:prstClr>
              </a:outerShdw>
            </a:effectLst>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100" dirty="0">
                  <a:latin typeface="Segoe UI Light" panose="020B0502040204020203" pitchFamily="34" charset="0"/>
                  <a:cs typeface="Segoe UI Light" panose="020B0502040204020203" pitchFamily="34" charset="0"/>
                </a:rPr>
                <a:t>Host Network Service (HNS)</a:t>
              </a:r>
            </a:p>
          </p:txBody>
        </p:sp>
        <p:sp>
          <p:nvSpPr>
            <p:cNvPr id="37" name="Rectangle 36">
              <a:extLst>
                <a:ext uri="{FF2B5EF4-FFF2-40B4-BE49-F238E27FC236}">
                  <a16:creationId xmlns:a16="http://schemas.microsoft.com/office/drawing/2014/main" xmlns="" id="{1A116837-9C9A-4E4C-B979-6075065D4617}"/>
                </a:ext>
              </a:extLst>
            </p:cNvPr>
            <p:cNvSpPr/>
            <p:nvPr/>
          </p:nvSpPr>
          <p:spPr>
            <a:xfrm>
              <a:off x="3167702" y="3542407"/>
              <a:ext cx="894482" cy="606227"/>
            </a:xfrm>
            <a:prstGeom prst="rect">
              <a:avLst/>
            </a:prstGeom>
            <a:solidFill>
              <a:schemeClr val="accent5"/>
            </a:solidFill>
            <a:ln>
              <a:no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100" b="1" dirty="0">
                  <a:solidFill>
                    <a:schemeClr val="bg1"/>
                  </a:solidFill>
                  <a:latin typeface="Segoe UI Light" panose="020B0502040204020203" pitchFamily="34" charset="0"/>
                  <a:cs typeface="Segoe UI Light" panose="020B0502040204020203" pitchFamily="34" charset="0"/>
                </a:rPr>
                <a:t>Container </a:t>
              </a:r>
              <a:r>
                <a:rPr lang="en-US" sz="1100" b="1" dirty="0" smtClean="0">
                  <a:solidFill>
                    <a:schemeClr val="bg1"/>
                  </a:solidFill>
                  <a:latin typeface="Segoe UI Light" panose="020B0502040204020203" pitchFamily="34" charset="0"/>
                  <a:cs typeface="Segoe UI Light" panose="020B0502040204020203" pitchFamily="34" charset="0"/>
                </a:rPr>
                <a:t>Runtime</a:t>
              </a:r>
              <a:endParaRPr lang="en-US" sz="1100" b="1" dirty="0">
                <a:solidFill>
                  <a:schemeClr val="bg1"/>
                </a:solidFill>
                <a:latin typeface="Segoe UI Light" panose="020B0502040204020203" pitchFamily="34" charset="0"/>
                <a:cs typeface="Segoe UI Light" panose="020B0502040204020203" pitchFamily="34" charset="0"/>
              </a:endParaRPr>
            </a:p>
          </p:txBody>
        </p:sp>
        <p:sp>
          <p:nvSpPr>
            <p:cNvPr id="38" name="Rectangle 37">
              <a:extLst>
                <a:ext uri="{FF2B5EF4-FFF2-40B4-BE49-F238E27FC236}">
                  <a16:creationId xmlns:a16="http://schemas.microsoft.com/office/drawing/2014/main" xmlns="" id="{8DC08F56-879C-49EE-8120-ADF3C45EA80A}"/>
                </a:ext>
              </a:extLst>
            </p:cNvPr>
            <p:cNvSpPr/>
            <p:nvPr/>
          </p:nvSpPr>
          <p:spPr>
            <a:xfrm>
              <a:off x="3142716" y="2751276"/>
              <a:ext cx="3659366" cy="280524"/>
            </a:xfrm>
            <a:prstGeom prst="rect">
              <a:avLst/>
            </a:prstGeom>
            <a:solidFill>
              <a:schemeClr val="accent5"/>
            </a:solidFill>
            <a:ln>
              <a:no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100" b="1" dirty="0">
                  <a:solidFill>
                    <a:schemeClr val="bg1"/>
                  </a:solidFill>
                  <a:latin typeface="Segoe UI Light" panose="020B0502040204020203" pitchFamily="34" charset="0"/>
                  <a:cs typeface="Segoe UI Light" panose="020B0502040204020203" pitchFamily="34" charset="0"/>
                </a:rPr>
                <a:t>Kubelet</a:t>
              </a:r>
            </a:p>
          </p:txBody>
        </p:sp>
        <p:sp>
          <p:nvSpPr>
            <p:cNvPr id="39" name="Rectangle 38">
              <a:extLst>
                <a:ext uri="{FF2B5EF4-FFF2-40B4-BE49-F238E27FC236}">
                  <a16:creationId xmlns:a16="http://schemas.microsoft.com/office/drawing/2014/main" xmlns="" id="{AEF83FFA-748B-4FCB-A515-576711F31E5E}"/>
                </a:ext>
              </a:extLst>
            </p:cNvPr>
            <p:cNvSpPr/>
            <p:nvPr/>
          </p:nvSpPr>
          <p:spPr>
            <a:xfrm>
              <a:off x="5707780" y="4491252"/>
              <a:ext cx="878303" cy="507274"/>
            </a:xfrm>
            <a:prstGeom prst="rect">
              <a:avLst/>
            </a:prstGeom>
            <a:solidFill>
              <a:schemeClr val="accent5"/>
            </a:solidFill>
            <a:ln>
              <a:no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100" b="1" dirty="0">
                  <a:solidFill>
                    <a:schemeClr val="bg1"/>
                  </a:solidFill>
                  <a:latin typeface="Segoe UI Light" panose="020B0502040204020203" pitchFamily="34" charset="0"/>
                  <a:cs typeface="Segoe UI Light" panose="020B0502040204020203" pitchFamily="34" charset="0"/>
                </a:rPr>
                <a:t>Kube-proxy</a:t>
              </a:r>
            </a:p>
          </p:txBody>
        </p:sp>
        <p:sp>
          <p:nvSpPr>
            <p:cNvPr id="40" name="TextBox 39">
              <a:extLst>
                <a:ext uri="{FF2B5EF4-FFF2-40B4-BE49-F238E27FC236}">
                  <a16:creationId xmlns:a16="http://schemas.microsoft.com/office/drawing/2014/main" xmlns="" id="{19D4F698-60C3-490B-986C-F62D822EF273}"/>
                </a:ext>
              </a:extLst>
            </p:cNvPr>
            <p:cNvSpPr txBox="1"/>
            <p:nvPr/>
          </p:nvSpPr>
          <p:spPr>
            <a:xfrm>
              <a:off x="3117704" y="3147344"/>
              <a:ext cx="378819" cy="230833"/>
            </a:xfrm>
            <a:prstGeom prst="rect">
              <a:avLst/>
            </a:prstGeom>
            <a:grpFill/>
          </p:spPr>
          <p:txBody>
            <a:bodyPr wrap="square" rtlCol="0">
              <a:spAutoFit/>
            </a:bodyPr>
            <a:lstStyle/>
            <a:p>
              <a:r>
                <a:rPr lang="en-US" sz="900" dirty="0">
                  <a:latin typeface="Segoe UI Light" panose="020B0502040204020203" pitchFamily="34" charset="0"/>
                  <a:cs typeface="Segoe UI Light" panose="020B0502040204020203" pitchFamily="34" charset="0"/>
                </a:rPr>
                <a:t>CRI</a:t>
              </a:r>
            </a:p>
          </p:txBody>
        </p:sp>
        <p:sp>
          <p:nvSpPr>
            <p:cNvPr id="41" name="Rectangle 40">
              <a:extLst>
                <a:ext uri="{FF2B5EF4-FFF2-40B4-BE49-F238E27FC236}">
                  <a16:creationId xmlns:a16="http://schemas.microsoft.com/office/drawing/2014/main" xmlns="" id="{BBEBB909-9C7E-4B12-BA34-BA878874E034}"/>
                </a:ext>
              </a:extLst>
            </p:cNvPr>
            <p:cNvSpPr/>
            <p:nvPr/>
          </p:nvSpPr>
          <p:spPr>
            <a:xfrm>
              <a:off x="5710109" y="3546367"/>
              <a:ext cx="1111415" cy="613551"/>
            </a:xfrm>
            <a:prstGeom prst="rect">
              <a:avLst/>
            </a:prstGeom>
            <a:solidFill>
              <a:srgbClr val="00B050"/>
            </a:solidFill>
            <a:ln>
              <a:no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100" b="1" dirty="0">
                  <a:solidFill>
                    <a:schemeClr val="bg1"/>
                  </a:solidFill>
                  <a:latin typeface="Segoe UI Light" panose="020B0502040204020203" pitchFamily="34" charset="0"/>
                  <a:cs typeface="Segoe UI Light" panose="020B0502040204020203" pitchFamily="34" charset="0"/>
                </a:rPr>
                <a:t>Storage Plugins</a:t>
              </a:r>
            </a:p>
            <a:p>
              <a:pPr algn="ctr"/>
              <a:r>
                <a:rPr lang="en-US" sz="1100" b="1" dirty="0">
                  <a:solidFill>
                    <a:schemeClr val="bg1"/>
                  </a:solidFill>
                  <a:latin typeface="Segoe UI Light" panose="020B0502040204020203" pitchFamily="34" charset="0"/>
                  <a:cs typeface="Segoe UI Light" panose="020B0502040204020203" pitchFamily="34" charset="0"/>
                </a:rPr>
                <a:t>(EVS, OBS)</a:t>
              </a:r>
            </a:p>
          </p:txBody>
        </p:sp>
        <p:cxnSp>
          <p:nvCxnSpPr>
            <p:cNvPr id="42" name="Straight Arrow Connector 41">
              <a:extLst>
                <a:ext uri="{FF2B5EF4-FFF2-40B4-BE49-F238E27FC236}">
                  <a16:creationId xmlns:a16="http://schemas.microsoft.com/office/drawing/2014/main" xmlns="" id="{E6C47975-E003-4280-87AF-D071191A917D}"/>
                </a:ext>
              </a:extLst>
            </p:cNvPr>
            <p:cNvCxnSpPr>
              <a:cxnSpLocks/>
            </p:cNvCxnSpPr>
            <p:nvPr/>
          </p:nvCxnSpPr>
          <p:spPr>
            <a:xfrm>
              <a:off x="4990975" y="3009187"/>
              <a:ext cx="9381" cy="1140968"/>
            </a:xfrm>
            <a:prstGeom prst="straightConnector1">
              <a:avLst/>
            </a:prstGeom>
            <a:grpFill/>
            <a:ln>
              <a:headEnd type="triangle"/>
              <a:tailEnd type="triangle"/>
            </a:ln>
          </p:spPr>
          <p:style>
            <a:lnRef idx="1">
              <a:schemeClr val="dk1"/>
            </a:lnRef>
            <a:fillRef idx="0">
              <a:schemeClr val="dk1"/>
            </a:fillRef>
            <a:effectRef idx="0">
              <a:schemeClr val="dk1"/>
            </a:effectRef>
            <a:fontRef idx="minor">
              <a:schemeClr val="tx1"/>
            </a:fontRef>
          </p:style>
        </p:cxnSp>
        <p:sp>
          <p:nvSpPr>
            <p:cNvPr id="43" name="TextBox 42">
              <a:extLst>
                <a:ext uri="{FF2B5EF4-FFF2-40B4-BE49-F238E27FC236}">
                  <a16:creationId xmlns:a16="http://schemas.microsoft.com/office/drawing/2014/main" xmlns="" id="{0D4D555D-7CD9-4BBC-B2CE-C637B60B1DAD}"/>
                </a:ext>
              </a:extLst>
            </p:cNvPr>
            <p:cNvSpPr txBox="1"/>
            <p:nvPr/>
          </p:nvSpPr>
          <p:spPr>
            <a:xfrm>
              <a:off x="4507696" y="3169092"/>
              <a:ext cx="411476" cy="230833"/>
            </a:xfrm>
            <a:prstGeom prst="rect">
              <a:avLst/>
            </a:prstGeom>
            <a:solidFill>
              <a:schemeClr val="bg1"/>
            </a:solidFill>
          </p:spPr>
          <p:txBody>
            <a:bodyPr wrap="square" rtlCol="0">
              <a:spAutoFit/>
            </a:bodyPr>
            <a:lstStyle/>
            <a:p>
              <a:r>
                <a:rPr lang="en-US" sz="900" dirty="0">
                  <a:latin typeface="Segoe UI Light" panose="020B0502040204020203" pitchFamily="34" charset="0"/>
                  <a:cs typeface="Segoe UI Light" panose="020B0502040204020203" pitchFamily="34" charset="0"/>
                </a:rPr>
                <a:t>CNI</a:t>
              </a:r>
            </a:p>
          </p:txBody>
        </p:sp>
        <p:sp>
          <p:nvSpPr>
            <p:cNvPr id="44" name="TextBox 43">
              <a:extLst>
                <a:ext uri="{FF2B5EF4-FFF2-40B4-BE49-F238E27FC236}">
                  <a16:creationId xmlns:a16="http://schemas.microsoft.com/office/drawing/2014/main" xmlns="" id="{EE1561FB-B20D-44E6-8D09-B9E9412C7612}"/>
                </a:ext>
              </a:extLst>
            </p:cNvPr>
            <p:cNvSpPr txBox="1"/>
            <p:nvPr/>
          </p:nvSpPr>
          <p:spPr>
            <a:xfrm>
              <a:off x="6322736" y="3201327"/>
              <a:ext cx="523586" cy="273841"/>
            </a:xfrm>
            <a:prstGeom prst="rect">
              <a:avLst/>
            </a:prstGeom>
            <a:grpFill/>
          </p:spPr>
          <p:txBody>
            <a:bodyPr wrap="square" rtlCol="0">
              <a:spAutoFit/>
            </a:bodyPr>
            <a:lstStyle/>
            <a:p>
              <a:pPr algn="ctr"/>
              <a:r>
                <a:rPr lang="en-US" sz="900" dirty="0">
                  <a:latin typeface="Segoe UI Light" panose="020B0502040204020203" pitchFamily="34" charset="0"/>
                  <a:cs typeface="Segoe UI Light" panose="020B0502040204020203" pitchFamily="34" charset="0"/>
                </a:rPr>
                <a:t>CSI</a:t>
              </a:r>
            </a:p>
          </p:txBody>
        </p:sp>
        <p:cxnSp>
          <p:nvCxnSpPr>
            <p:cNvPr id="45" name="Straight Arrow Connector 44">
              <a:extLst>
                <a:ext uri="{FF2B5EF4-FFF2-40B4-BE49-F238E27FC236}">
                  <a16:creationId xmlns:a16="http://schemas.microsoft.com/office/drawing/2014/main" xmlns="" id="{9AE3BF3D-FC52-4BA6-98C3-AF5EFE7CB843}"/>
                </a:ext>
              </a:extLst>
            </p:cNvPr>
            <p:cNvCxnSpPr>
              <a:cxnSpLocks/>
            </p:cNvCxnSpPr>
            <p:nvPr/>
          </p:nvCxnSpPr>
          <p:spPr>
            <a:xfrm>
              <a:off x="5329893" y="4865573"/>
              <a:ext cx="20298" cy="576496"/>
            </a:xfrm>
            <a:prstGeom prst="straightConnector1">
              <a:avLst/>
            </a:prstGeom>
            <a:grpFill/>
            <a:ln>
              <a:headEnd type="triangle"/>
              <a:tailEnd type="triangle"/>
            </a:ln>
          </p:spPr>
          <p:style>
            <a:lnRef idx="1">
              <a:schemeClr val="dk1"/>
            </a:lnRef>
            <a:fillRef idx="0">
              <a:schemeClr val="dk1"/>
            </a:fillRef>
            <a:effectRef idx="0">
              <a:schemeClr val="dk1"/>
            </a:effectRef>
            <a:fontRef idx="minor">
              <a:schemeClr val="tx1"/>
            </a:fontRef>
          </p:style>
        </p:cxnSp>
        <p:cxnSp>
          <p:nvCxnSpPr>
            <p:cNvPr id="46" name="Straight Arrow Connector 45">
              <a:extLst>
                <a:ext uri="{FF2B5EF4-FFF2-40B4-BE49-F238E27FC236}">
                  <a16:creationId xmlns:a16="http://schemas.microsoft.com/office/drawing/2014/main" xmlns="" id="{97ED0B0C-CE13-4497-BB10-4DA3D91B42D2}"/>
                </a:ext>
              </a:extLst>
            </p:cNvPr>
            <p:cNvCxnSpPr>
              <a:cxnSpLocks/>
            </p:cNvCxnSpPr>
            <p:nvPr/>
          </p:nvCxnSpPr>
          <p:spPr>
            <a:xfrm>
              <a:off x="3626767" y="4186863"/>
              <a:ext cx="0" cy="1255206"/>
            </a:xfrm>
            <a:prstGeom prst="straightConnector1">
              <a:avLst/>
            </a:prstGeom>
            <a:grpFill/>
            <a:ln>
              <a:headEnd type="triangle"/>
              <a:tailEnd type="triangle"/>
            </a:ln>
          </p:spPr>
          <p:style>
            <a:lnRef idx="1">
              <a:schemeClr val="dk1"/>
            </a:lnRef>
            <a:fillRef idx="0">
              <a:schemeClr val="dk1"/>
            </a:fillRef>
            <a:effectRef idx="0">
              <a:schemeClr val="dk1"/>
            </a:effectRef>
            <a:fontRef idx="minor">
              <a:schemeClr val="tx1"/>
            </a:fontRef>
          </p:style>
        </p:cxnSp>
        <p:sp>
          <p:nvSpPr>
            <p:cNvPr id="47" name="Rectangle 46">
              <a:extLst>
                <a:ext uri="{FF2B5EF4-FFF2-40B4-BE49-F238E27FC236}">
                  <a16:creationId xmlns:a16="http://schemas.microsoft.com/office/drawing/2014/main" xmlns="" id="{2557DCAE-9FE0-4799-94E2-6F1C82464F9C}"/>
                </a:ext>
              </a:extLst>
            </p:cNvPr>
            <p:cNvSpPr/>
            <p:nvPr/>
          </p:nvSpPr>
          <p:spPr>
            <a:xfrm>
              <a:off x="3829907" y="2236708"/>
              <a:ext cx="908246" cy="447968"/>
            </a:xfrm>
            <a:prstGeom prst="rect">
              <a:avLst/>
            </a:prstGeom>
            <a:solidFill>
              <a:srgbClr val="00B050"/>
            </a:solidFill>
            <a:ln>
              <a:no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100" b="1" dirty="0" err="1">
                  <a:solidFill>
                    <a:schemeClr val="bg1"/>
                  </a:solidFill>
                  <a:latin typeface="Segoe UI Light" panose="020B0502040204020203" pitchFamily="34" charset="0"/>
                  <a:cs typeface="Segoe UI Light" panose="020B0502040204020203" pitchFamily="34" charset="0"/>
                </a:rPr>
                <a:t>ICAgent</a:t>
              </a:r>
              <a:endParaRPr lang="en-US" sz="1100" b="1" dirty="0">
                <a:solidFill>
                  <a:schemeClr val="bg1"/>
                </a:solidFill>
                <a:latin typeface="Segoe UI Light" panose="020B0502040204020203" pitchFamily="34" charset="0"/>
                <a:cs typeface="Segoe UI Light" panose="020B0502040204020203" pitchFamily="34" charset="0"/>
              </a:endParaRPr>
            </a:p>
          </p:txBody>
        </p:sp>
        <p:cxnSp>
          <p:nvCxnSpPr>
            <p:cNvPr id="49" name="Straight Arrow Connector 48">
              <a:extLst>
                <a:ext uri="{FF2B5EF4-FFF2-40B4-BE49-F238E27FC236}">
                  <a16:creationId xmlns:a16="http://schemas.microsoft.com/office/drawing/2014/main" xmlns="" id="{7E16292E-577B-430E-8420-E4130C7A105F}"/>
                </a:ext>
              </a:extLst>
            </p:cNvPr>
            <p:cNvCxnSpPr>
              <a:cxnSpLocks/>
            </p:cNvCxnSpPr>
            <p:nvPr/>
          </p:nvCxnSpPr>
          <p:spPr>
            <a:xfrm>
              <a:off x="6737842" y="4159918"/>
              <a:ext cx="0" cy="1193881"/>
            </a:xfrm>
            <a:prstGeom prst="straightConnector1">
              <a:avLst/>
            </a:prstGeom>
            <a:grpFill/>
            <a:ln>
              <a:headEnd type="triangle"/>
              <a:tailEnd type="triangle"/>
            </a:ln>
          </p:spPr>
          <p:style>
            <a:lnRef idx="1">
              <a:schemeClr val="dk1"/>
            </a:lnRef>
            <a:fillRef idx="0">
              <a:schemeClr val="dk1"/>
            </a:fillRef>
            <a:effectRef idx="0">
              <a:schemeClr val="dk1"/>
            </a:effectRef>
            <a:fontRef idx="minor">
              <a:schemeClr val="tx1"/>
            </a:fontRef>
          </p:style>
        </p:cxnSp>
        <p:cxnSp>
          <p:nvCxnSpPr>
            <p:cNvPr id="50" name="Straight Arrow Connector 49">
              <a:extLst>
                <a:ext uri="{FF2B5EF4-FFF2-40B4-BE49-F238E27FC236}">
                  <a16:creationId xmlns:a16="http://schemas.microsoft.com/office/drawing/2014/main" xmlns="" id="{EA560543-7428-4BF3-89E8-BAE20F990348}"/>
                </a:ext>
              </a:extLst>
            </p:cNvPr>
            <p:cNvCxnSpPr>
              <a:cxnSpLocks/>
            </p:cNvCxnSpPr>
            <p:nvPr/>
          </p:nvCxnSpPr>
          <p:spPr>
            <a:xfrm>
              <a:off x="3614942" y="3050575"/>
              <a:ext cx="0" cy="472434"/>
            </a:xfrm>
            <a:prstGeom prst="straightConnector1">
              <a:avLst/>
            </a:prstGeom>
            <a:grpFill/>
            <a:ln>
              <a:headEnd type="triangle"/>
              <a:tailEnd type="triangle"/>
            </a:ln>
          </p:spPr>
          <p:style>
            <a:lnRef idx="1">
              <a:schemeClr val="dk1"/>
            </a:lnRef>
            <a:fillRef idx="0">
              <a:schemeClr val="dk1"/>
            </a:fillRef>
            <a:effectRef idx="0">
              <a:schemeClr val="dk1"/>
            </a:effectRef>
            <a:fontRef idx="minor">
              <a:schemeClr val="tx1"/>
            </a:fontRef>
          </p:style>
        </p:cxnSp>
        <p:cxnSp>
          <p:nvCxnSpPr>
            <p:cNvPr id="51" name="Straight Arrow Connector 50">
              <a:extLst>
                <a:ext uri="{FF2B5EF4-FFF2-40B4-BE49-F238E27FC236}">
                  <a16:creationId xmlns:a16="http://schemas.microsoft.com/office/drawing/2014/main" xmlns="" id="{4BB41EEB-E50F-4D4E-B0D5-D10804A2B7DA}"/>
                </a:ext>
              </a:extLst>
            </p:cNvPr>
            <p:cNvCxnSpPr>
              <a:cxnSpLocks/>
            </p:cNvCxnSpPr>
            <p:nvPr/>
          </p:nvCxnSpPr>
          <p:spPr>
            <a:xfrm>
              <a:off x="6237528" y="3060517"/>
              <a:ext cx="0" cy="472434"/>
            </a:xfrm>
            <a:prstGeom prst="straightConnector1">
              <a:avLst/>
            </a:prstGeom>
            <a:grpFill/>
            <a:ln>
              <a:headEnd type="triangle"/>
              <a:tailEnd type="triangle"/>
            </a:ln>
          </p:spPr>
          <p:style>
            <a:lnRef idx="1">
              <a:schemeClr val="dk1"/>
            </a:lnRef>
            <a:fillRef idx="0">
              <a:schemeClr val="dk1"/>
            </a:fillRef>
            <a:effectRef idx="0">
              <a:schemeClr val="dk1"/>
            </a:effectRef>
            <a:fontRef idx="minor">
              <a:schemeClr val="tx1"/>
            </a:fontRef>
          </p:style>
        </p:cxnSp>
        <p:cxnSp>
          <p:nvCxnSpPr>
            <p:cNvPr id="52" name="Straight Arrow Connector 51">
              <a:extLst>
                <a:ext uri="{FF2B5EF4-FFF2-40B4-BE49-F238E27FC236}">
                  <a16:creationId xmlns:a16="http://schemas.microsoft.com/office/drawing/2014/main" xmlns="" id="{B11DB501-9C42-4FB8-B302-3C64BA385BD8}"/>
                </a:ext>
              </a:extLst>
            </p:cNvPr>
            <p:cNvCxnSpPr>
              <a:cxnSpLocks/>
            </p:cNvCxnSpPr>
            <p:nvPr/>
          </p:nvCxnSpPr>
          <p:spPr>
            <a:xfrm>
              <a:off x="6399154" y="4998527"/>
              <a:ext cx="0" cy="921328"/>
            </a:xfrm>
            <a:prstGeom prst="straightConnector1">
              <a:avLst/>
            </a:prstGeom>
            <a:grpFill/>
            <a:ln>
              <a:headEnd type="triangle"/>
              <a:tailEnd type="triangle"/>
            </a:ln>
          </p:spPr>
          <p:style>
            <a:lnRef idx="1">
              <a:schemeClr val="dk1"/>
            </a:lnRef>
            <a:fillRef idx="0">
              <a:schemeClr val="dk1"/>
            </a:fillRef>
            <a:effectRef idx="0">
              <a:schemeClr val="dk1"/>
            </a:effectRef>
            <a:fontRef idx="minor">
              <a:schemeClr val="tx1"/>
            </a:fontRef>
          </p:style>
        </p:cxnSp>
        <p:cxnSp>
          <p:nvCxnSpPr>
            <p:cNvPr id="53" name="Straight Arrow Connector 52">
              <a:extLst>
                <a:ext uri="{FF2B5EF4-FFF2-40B4-BE49-F238E27FC236}">
                  <a16:creationId xmlns:a16="http://schemas.microsoft.com/office/drawing/2014/main" xmlns="" id="{30F12DC7-8C6C-4EC2-B61F-EEC170E075F8}"/>
                </a:ext>
              </a:extLst>
            </p:cNvPr>
            <p:cNvCxnSpPr>
              <a:cxnSpLocks/>
              <a:stCxn id="35" idx="3"/>
              <a:endCxn id="36" idx="1"/>
            </p:cNvCxnSpPr>
            <p:nvPr/>
          </p:nvCxnSpPr>
          <p:spPr>
            <a:xfrm flipV="1">
              <a:off x="4882250" y="5595167"/>
              <a:ext cx="316410" cy="13926"/>
            </a:xfrm>
            <a:prstGeom prst="straightConnector1">
              <a:avLst/>
            </a:prstGeom>
            <a:grpFill/>
            <a:ln>
              <a:headEnd type="triangle"/>
              <a:tailEnd type="triangle"/>
            </a:ln>
          </p:spPr>
          <p:style>
            <a:lnRef idx="1">
              <a:schemeClr val="dk1"/>
            </a:lnRef>
            <a:fillRef idx="0">
              <a:schemeClr val="dk1"/>
            </a:fillRef>
            <a:effectRef idx="0">
              <a:schemeClr val="dk1"/>
            </a:effectRef>
            <a:fontRef idx="minor">
              <a:schemeClr val="tx1"/>
            </a:fontRef>
          </p:style>
        </p:cxnSp>
        <p:cxnSp>
          <p:nvCxnSpPr>
            <p:cNvPr id="54" name="Straight Connector 53">
              <a:extLst>
                <a:ext uri="{FF2B5EF4-FFF2-40B4-BE49-F238E27FC236}">
                  <a16:creationId xmlns:a16="http://schemas.microsoft.com/office/drawing/2014/main" xmlns="" id="{4FADAC53-DB18-4086-9619-18B2E9DDE059}"/>
                </a:ext>
              </a:extLst>
            </p:cNvPr>
            <p:cNvCxnSpPr>
              <a:cxnSpLocks/>
            </p:cNvCxnSpPr>
            <p:nvPr/>
          </p:nvCxnSpPr>
          <p:spPr>
            <a:xfrm>
              <a:off x="3112394" y="4510576"/>
              <a:ext cx="30322" cy="2543176"/>
            </a:xfrm>
            <a:prstGeom prst="line">
              <a:avLst/>
            </a:prstGeom>
            <a:grpFill/>
            <a:ln w="28575">
              <a:solidFill>
                <a:srgbClr val="92D050"/>
              </a:solidFill>
              <a:prstDash val="lgDash"/>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xmlns="" id="{2D0051AA-E19E-4EC2-B2D5-710B1F651D02}"/>
                </a:ext>
              </a:extLst>
            </p:cNvPr>
            <p:cNvCxnSpPr>
              <a:cxnSpLocks/>
            </p:cNvCxnSpPr>
            <p:nvPr/>
          </p:nvCxnSpPr>
          <p:spPr>
            <a:xfrm flipV="1">
              <a:off x="3117704" y="4499714"/>
              <a:ext cx="1218416" cy="10862"/>
            </a:xfrm>
            <a:prstGeom prst="line">
              <a:avLst/>
            </a:prstGeom>
            <a:grpFill/>
            <a:ln w="28575">
              <a:solidFill>
                <a:srgbClr val="92D050"/>
              </a:solidFill>
              <a:prstDash val="lgDash"/>
            </a:ln>
          </p:spPr>
          <p:style>
            <a:lnRef idx="1">
              <a:schemeClr val="accent1"/>
            </a:lnRef>
            <a:fillRef idx="0">
              <a:schemeClr val="accent1"/>
            </a:fillRef>
            <a:effectRef idx="0">
              <a:schemeClr val="accent1"/>
            </a:effectRef>
            <a:fontRef idx="minor">
              <a:schemeClr val="tx1"/>
            </a:fontRef>
          </p:style>
        </p:cxnSp>
      </p:grpSp>
      <p:sp>
        <p:nvSpPr>
          <p:cNvPr id="57" name="Rectangle: Rounded Corners 108">
            <a:extLst>
              <a:ext uri="{FF2B5EF4-FFF2-40B4-BE49-F238E27FC236}">
                <a16:creationId xmlns:a16="http://schemas.microsoft.com/office/drawing/2014/main" xmlns="" id="{320A2E8E-F7B9-4255-B62F-6E6B050E81CB}"/>
              </a:ext>
            </a:extLst>
          </p:cNvPr>
          <p:cNvSpPr/>
          <p:nvPr/>
        </p:nvSpPr>
        <p:spPr>
          <a:xfrm>
            <a:off x="4499247" y="1621443"/>
            <a:ext cx="3182397" cy="320560"/>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Huawei K8s Cluster</a:t>
            </a:r>
          </a:p>
        </p:txBody>
      </p:sp>
      <p:cxnSp>
        <p:nvCxnSpPr>
          <p:cNvPr id="58" name="Connector: Elbow 112">
            <a:extLst>
              <a:ext uri="{FF2B5EF4-FFF2-40B4-BE49-F238E27FC236}">
                <a16:creationId xmlns:a16="http://schemas.microsoft.com/office/drawing/2014/main" xmlns="" id="{FFF67350-51F9-44E7-83D2-50DAF344668A}"/>
              </a:ext>
            </a:extLst>
          </p:cNvPr>
          <p:cNvCxnSpPr>
            <a:stCxn id="57" idx="1"/>
            <a:endCxn id="9" idx="0"/>
          </p:cNvCxnSpPr>
          <p:nvPr/>
        </p:nvCxnSpPr>
        <p:spPr>
          <a:xfrm rot="10800000" flipV="1">
            <a:off x="3304223" y="1781722"/>
            <a:ext cx="1195025" cy="373297"/>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Connector: Elbow 114">
            <a:extLst>
              <a:ext uri="{FF2B5EF4-FFF2-40B4-BE49-F238E27FC236}">
                <a16:creationId xmlns:a16="http://schemas.microsoft.com/office/drawing/2014/main" xmlns="" id="{6931CA1C-EC31-4E03-8E7C-9F8274BA23B5}"/>
              </a:ext>
            </a:extLst>
          </p:cNvPr>
          <p:cNvCxnSpPr>
            <a:stCxn id="57" idx="3"/>
            <a:endCxn id="33" idx="0"/>
          </p:cNvCxnSpPr>
          <p:nvPr/>
        </p:nvCxnSpPr>
        <p:spPr>
          <a:xfrm>
            <a:off x="7681644" y="1781723"/>
            <a:ext cx="1152619" cy="373298"/>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a:off x="8251371" y="4104944"/>
            <a:ext cx="1109795" cy="607131"/>
          </a:xfrm>
          <a:prstGeom prst="rect">
            <a:avLst/>
          </a:prstGeom>
          <a:solidFill>
            <a:srgbClr val="FF0000"/>
          </a:solidFill>
          <a:ln>
            <a:no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100" b="1" dirty="0" err="1">
                <a:solidFill>
                  <a:schemeClr val="bg1"/>
                </a:solidFill>
                <a:latin typeface="Segoe UI Light" panose="020B0502040204020203" pitchFamily="34" charset="0"/>
                <a:cs typeface="Segoe UI Light" panose="020B0502040204020203" pitchFamily="34" charset="0"/>
              </a:rPr>
              <a:t>Ican</a:t>
            </a:r>
            <a:r>
              <a:rPr lang="en-US" sz="1100" b="1" dirty="0">
                <a:solidFill>
                  <a:schemeClr val="bg1"/>
                </a:solidFill>
                <a:latin typeface="Segoe UI Light" panose="020B0502040204020203" pitchFamily="34" charset="0"/>
                <a:cs typeface="Segoe UI Light" panose="020B0502040204020203" pitchFamily="34" charset="0"/>
              </a:rPr>
              <a:t> </a:t>
            </a:r>
            <a:r>
              <a:rPr lang="en-US" sz="1100" b="1" dirty="0" smtClean="0">
                <a:solidFill>
                  <a:schemeClr val="bg1"/>
                </a:solidFill>
                <a:latin typeface="Segoe UI Light" panose="020B0502040204020203" pitchFamily="34" charset="0"/>
                <a:cs typeface="Segoe UI Light" panose="020B0502040204020203" pitchFamily="34" charset="0"/>
              </a:rPr>
              <a:t>CNI &amp; IPAM</a:t>
            </a:r>
            <a:endParaRPr lang="en-US" sz="1100" b="1" dirty="0">
              <a:solidFill>
                <a:schemeClr val="bg1"/>
              </a:solidFill>
              <a:latin typeface="Segoe UI Light" panose="020B0502040204020203" pitchFamily="34" charset="0"/>
              <a:cs typeface="Segoe UI Light" panose="020B0502040204020203" pitchFamily="34" charset="0"/>
            </a:endParaRPr>
          </a:p>
        </p:txBody>
      </p:sp>
      <p:sp>
        <p:nvSpPr>
          <p:cNvPr id="67" name="Rectangle 66">
            <a:extLst>
              <a:ext uri="{FF2B5EF4-FFF2-40B4-BE49-F238E27FC236}">
                <a16:creationId xmlns:a16="http://schemas.microsoft.com/office/drawing/2014/main" xmlns="" id="{BA53E1F2-0D1E-4AC1-AEC8-A541C5F085F3}"/>
              </a:ext>
            </a:extLst>
          </p:cNvPr>
          <p:cNvSpPr/>
          <p:nvPr/>
        </p:nvSpPr>
        <p:spPr>
          <a:xfrm>
            <a:off x="8206391" y="5664953"/>
            <a:ext cx="1199753" cy="334048"/>
          </a:xfrm>
          <a:prstGeom prst="rect">
            <a:avLst/>
          </a:prstGeom>
          <a:gradFill flip="none" rotWithShape="1">
            <a:gsLst>
              <a:gs pos="0">
                <a:schemeClr val="accent1">
                  <a:lumMod val="5000"/>
                  <a:lumOff val="95000"/>
                </a:schemeClr>
              </a:gs>
              <a:gs pos="100000">
                <a:srgbClr val="00ABF3"/>
              </a:gs>
            </a:gsLst>
            <a:lin ang="6000000" scaled="0"/>
            <a:tileRect/>
          </a:gradFill>
          <a:ln>
            <a:solidFill>
              <a:schemeClr val="tx1">
                <a:lumMod val="65000"/>
                <a:lumOff val="35000"/>
              </a:schemeClr>
            </a:solidFill>
            <a:prstDash val="dash"/>
          </a:ln>
          <a:effectLst>
            <a:outerShdw blurRad="50800" dist="38100" dir="2700000" algn="tl" rotWithShape="0">
              <a:prstClr val="black">
                <a:alpha val="40000"/>
              </a:prstClr>
            </a:outerShdw>
          </a:effectLst>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100" dirty="0">
                <a:latin typeface="Segoe UI Light" panose="020B0502040204020203" pitchFamily="34" charset="0"/>
                <a:cs typeface="Segoe UI Light" panose="020B0502040204020203" pitchFamily="34" charset="0"/>
              </a:rPr>
              <a:t>VSWITCH</a:t>
            </a:r>
          </a:p>
        </p:txBody>
      </p:sp>
      <p:sp>
        <p:nvSpPr>
          <p:cNvPr id="68" name="Rectangle 67">
            <a:extLst>
              <a:ext uri="{FF2B5EF4-FFF2-40B4-BE49-F238E27FC236}">
                <a16:creationId xmlns:a16="http://schemas.microsoft.com/office/drawing/2014/main" xmlns="" id="{53B85BF7-78A5-4C3E-84B3-12E769C0CD62}"/>
              </a:ext>
            </a:extLst>
          </p:cNvPr>
          <p:cNvSpPr/>
          <p:nvPr/>
        </p:nvSpPr>
        <p:spPr>
          <a:xfrm>
            <a:off x="9492009" y="5643191"/>
            <a:ext cx="888914" cy="186315"/>
          </a:xfrm>
          <a:prstGeom prst="rect">
            <a:avLst/>
          </a:prstGeom>
          <a:solidFill>
            <a:schemeClr val="accent5">
              <a:lumMod val="20000"/>
              <a:lumOff val="80000"/>
            </a:schemeClr>
          </a:solidFill>
          <a:ln>
            <a:no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100" dirty="0">
                <a:latin typeface="Segoe UI Light" panose="020B0502040204020203" pitchFamily="34" charset="0"/>
                <a:cs typeface="Segoe UI Light" panose="020B0502040204020203" pitchFamily="34" charset="0"/>
              </a:rPr>
              <a:t>VFP</a:t>
            </a:r>
          </a:p>
        </p:txBody>
      </p:sp>
    </p:spTree>
    <p:extLst>
      <p:ext uri="{BB962C8B-B14F-4D97-AF65-F5344CB8AC3E}">
        <p14:creationId xmlns:p14="http://schemas.microsoft.com/office/powerpoint/2010/main" val="3130759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22035</TotalTime>
  <Words>880</Words>
  <Application>Microsoft Office PowerPoint</Application>
  <PresentationFormat>Widescreen</PresentationFormat>
  <Paragraphs>351</Paragraphs>
  <Slides>17</Slides>
  <Notes>12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17</vt:i4>
      </vt:variant>
    </vt:vector>
  </HeadingPairs>
  <TitlesOfParts>
    <vt:vector size="25" baseType="lpstr">
      <vt:lpstr>Comfortaa Light</vt:lpstr>
      <vt:lpstr>Europa-Bold</vt:lpstr>
      <vt:lpstr>Arial</vt:lpstr>
      <vt:lpstr>Calibri</vt:lpstr>
      <vt:lpstr>Consolas</vt:lpstr>
      <vt:lpstr>Segoe UI</vt:lpstr>
      <vt:lpstr>Segoe UI Light</vt:lpstr>
      <vt:lpstr>Office Theme</vt:lpstr>
      <vt:lpstr>Understanding Windows container networking in Kubernetes using a real story</vt:lpstr>
      <vt:lpstr>Our 35min Journey:  Step by Step</vt:lpstr>
      <vt:lpstr>Goals</vt:lpstr>
      <vt:lpstr>Windows Container Architecture</vt:lpstr>
      <vt:lpstr>Container Networking Basics</vt:lpstr>
      <vt:lpstr>Windows Container Networking</vt:lpstr>
      <vt:lpstr>Virtual Filtering Platform - Overview</vt:lpstr>
      <vt:lpstr>PowerPoint Presentation</vt:lpstr>
      <vt:lpstr>Huawei Windows Container Cluster</vt:lpstr>
      <vt:lpstr>K8s + CRI + CNI</vt:lpstr>
      <vt:lpstr>CNI and CNIplugin</vt:lpstr>
      <vt:lpstr>CNIPlugin Execution Flow: Add</vt:lpstr>
      <vt:lpstr>Host Networking Service API’s</vt:lpstr>
      <vt:lpstr>Huawei Windows Container Network</vt:lpstr>
      <vt:lpstr>Demo</vt:lpstr>
      <vt:lpstr>PowerPoint Presentation</vt:lpstr>
      <vt:lpstr>Windows Network Drivers for  Containers</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Dinesh</dc:creator>
  <cp:lastModifiedBy>Li Xing (Cindy)</cp:lastModifiedBy>
  <cp:revision>106</cp:revision>
  <dcterms:created xsi:type="dcterms:W3CDTF">2018-08-06T21:23:14Z</dcterms:created>
  <dcterms:modified xsi:type="dcterms:W3CDTF">2018-11-12T11:16:10Z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readonly">
    <vt:lpwstr/>
  </property>
  <property fmtid="{D5CDD505-2E9C-101B-9397-08002B2CF9AE}" pid="3" name="_change">
    <vt:lpwstr/>
  </property>
  <property fmtid="{D5CDD505-2E9C-101B-9397-08002B2CF9AE}" pid="4" name="_full-control">
    <vt:lpwstr/>
  </property>
  <property fmtid="{D5CDD505-2E9C-101B-9397-08002B2CF9AE}" pid="5" name="sflag">
    <vt:lpwstr>1541917613</vt:lpwstr>
  </property>
</Properties>
</file>